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12">
  <p:sldMasterIdLst>
    <p:sldMasterId id="2147483672" r:id="rId4"/>
  </p:sldMasterIdLst>
  <p:notesMasterIdLst>
    <p:notesMasterId r:id="rId27"/>
  </p:notesMasterIdLst>
  <p:sldIdLst>
    <p:sldId id="256" r:id="rId5"/>
    <p:sldId id="262" r:id="rId6"/>
    <p:sldId id="263" r:id="rId7"/>
    <p:sldId id="264" r:id="rId8"/>
    <p:sldId id="265" r:id="rId9"/>
    <p:sldId id="268" r:id="rId10"/>
    <p:sldId id="269" r:id="rId11"/>
    <p:sldId id="270" r:id="rId12"/>
    <p:sldId id="271" r:id="rId13"/>
    <p:sldId id="267" r:id="rId14"/>
    <p:sldId id="272" r:id="rId15"/>
    <p:sldId id="273" r:id="rId16"/>
    <p:sldId id="274" r:id="rId17"/>
    <p:sldId id="277" r:id="rId18"/>
    <p:sldId id="278" r:id="rId19"/>
    <p:sldId id="281" r:id="rId20"/>
    <p:sldId id="282" r:id="rId21"/>
    <p:sldId id="284" r:id="rId22"/>
    <p:sldId id="286" r:id="rId23"/>
    <p:sldId id="287" r:id="rId24"/>
    <p:sldId id="285" r:id="rId25"/>
    <p:sldId id="289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roughton, Andrew" initials="ABR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C043"/>
    <a:srgbClr val="FFFFFF"/>
    <a:srgbClr val="6D8EAB"/>
    <a:srgbClr val="E0F0F8"/>
    <a:srgbClr val="72AED3"/>
    <a:srgbClr val="6999B6"/>
    <a:srgbClr val="6FA7CA"/>
    <a:srgbClr val="7AC042"/>
    <a:srgbClr val="B9B9B9"/>
    <a:srgbClr val="497A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0485" autoAdjust="0"/>
  </p:normalViewPr>
  <p:slideViewPr>
    <p:cSldViewPr snapToGrid="0" snapToObjects="1">
      <p:cViewPr varScale="1">
        <p:scale>
          <a:sx n="64" d="100"/>
          <a:sy n="64" d="100"/>
        </p:scale>
        <p:origin x="756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DC4C64-AB5E-4CEC-A3FD-961179E99EA1}" type="datetimeFigureOut">
              <a:rPr lang="en-US" smtClean="0"/>
              <a:t>1/20/2016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12767-402C-43F6-9885-82577AB4BA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696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here on out</a:t>
            </a:r>
            <a:r>
              <a:rPr lang="en-US" baseline="0" dirty="0" smtClean="0"/>
              <a:t> we’ll use hands-on demonstrations to show each step.  </a:t>
            </a:r>
          </a:p>
          <a:p>
            <a:r>
              <a:rPr lang="en-US" baseline="0" dirty="0" smtClean="0"/>
              <a:t>Main focus will be on the hardware and how to use software to control our physical world.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12767-402C-43F6-9885-82577AB4BAE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123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Pull</a:t>
            </a:r>
            <a:r>
              <a:rPr lang="en-US" baseline="0" dirty="0" smtClean="0"/>
              <a:t> up a blank app and develop the turret code.</a:t>
            </a:r>
          </a:p>
          <a:p>
            <a:r>
              <a:rPr lang="en-US" baseline="0" dirty="0" smtClean="0"/>
              <a:t>Talk through the development as you #include libraries, declare global level objects, place code in Setup(), and loop().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12767-402C-43F6-9885-82577AB4BAE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92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r>
              <a:rPr lang="en-US" baseline="0" dirty="0" smtClean="0"/>
              <a:t> capture line 268</a:t>
            </a:r>
          </a:p>
          <a:p>
            <a:r>
              <a:rPr lang="en-US" baseline="0" dirty="0" smtClean="0"/>
              <a:t>Xbox Controller line 427</a:t>
            </a:r>
          </a:p>
          <a:p>
            <a:r>
              <a:rPr lang="en-US" baseline="0" dirty="0" smtClean="0"/>
              <a:t>COM Port </a:t>
            </a:r>
            <a:r>
              <a:rPr lang="en-US" baseline="0" dirty="0" err="1" smtClean="0"/>
              <a:t>ArduinoController.cs</a:t>
            </a:r>
            <a:r>
              <a:rPr lang="en-US" baseline="0" dirty="0" smtClean="0"/>
              <a:t> line 26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12767-402C-43F6-9885-82577AB4BAE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035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Pull</a:t>
            </a:r>
            <a:r>
              <a:rPr lang="en-US" baseline="0" dirty="0" smtClean="0"/>
              <a:t> up a blank app and develop the turret code.</a:t>
            </a:r>
          </a:p>
          <a:p>
            <a:r>
              <a:rPr lang="en-US" baseline="0" dirty="0" smtClean="0"/>
              <a:t>Talk through the development as you #include libraries, declare global level objects, place code in Setup(), and loop().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12767-402C-43F6-9885-82577AB4BAE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571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748280"/>
            <a:ext cx="7772400" cy="914400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662680"/>
            <a:ext cx="7772400" cy="133096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5369598"/>
            <a:ext cx="2895600" cy="38100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EB275C64-5614-8647-8AF6-8C8787A4400D}" type="datetimeFigureOut">
              <a:rPr lang="en-US" smtClean="0"/>
              <a:pPr/>
              <a:t>1/20/2016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81000"/>
            <a:ext cx="1943100" cy="5029200"/>
          </a:xfrm>
        </p:spPr>
        <p:txBody>
          <a:bodyPr vert="eaVert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5676900" cy="5029200"/>
          </a:xfrm>
        </p:spPr>
        <p:txBody>
          <a:bodyPr vert="eaVert"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88488"/>
            <a:ext cx="7772400" cy="9144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63311"/>
            <a:ext cx="7772400" cy="456003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3623627"/>
            <a:ext cx="7772400" cy="1362075"/>
          </a:xfrm>
        </p:spPr>
        <p:txBody>
          <a:bodyPr anchor="t"/>
          <a:lstStyle>
            <a:lvl1pPr algn="l">
              <a:defRPr sz="3600" b="0" cap="none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748280"/>
            <a:ext cx="7772400" cy="875347"/>
          </a:xfrm>
          <a:ln>
            <a:noFill/>
          </a:ln>
        </p:spPr>
        <p:txBody>
          <a:bodyPr anchor="b"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3810000" cy="4038600"/>
          </a:xfrm>
        </p:spPr>
        <p:txBody>
          <a:bodyPr/>
          <a:lstStyle>
            <a:lvl1pPr>
              <a:defRPr sz="2800">
                <a:solidFill>
                  <a:schemeClr val="accent1"/>
                </a:solidFill>
              </a:defRPr>
            </a:lvl1pPr>
            <a:lvl2pPr>
              <a:defRPr sz="2400">
                <a:solidFill>
                  <a:schemeClr val="accent1"/>
                </a:solidFill>
              </a:defRPr>
            </a:lvl2pPr>
            <a:lvl3pPr>
              <a:defRPr sz="2000">
                <a:solidFill>
                  <a:schemeClr val="accent1"/>
                </a:solidFill>
              </a:defRPr>
            </a:lvl3pPr>
            <a:lvl4pPr>
              <a:defRPr sz="1800">
                <a:solidFill>
                  <a:schemeClr val="accent1"/>
                </a:solidFill>
              </a:defRPr>
            </a:lvl4pPr>
            <a:lvl5pPr>
              <a:defRPr sz="1800">
                <a:solidFill>
                  <a:schemeClr val="accent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3810000" cy="4038600"/>
          </a:xfrm>
        </p:spPr>
        <p:txBody>
          <a:bodyPr/>
          <a:lstStyle>
            <a:lvl1pPr>
              <a:defRPr sz="2800">
                <a:solidFill>
                  <a:schemeClr val="accent1"/>
                </a:solidFill>
              </a:defRPr>
            </a:lvl1pPr>
            <a:lvl2pPr>
              <a:defRPr sz="2400">
                <a:solidFill>
                  <a:schemeClr val="accent1"/>
                </a:solidFill>
              </a:defRPr>
            </a:lvl2pPr>
            <a:lvl3pPr>
              <a:defRPr sz="2000">
                <a:solidFill>
                  <a:schemeClr val="accent1"/>
                </a:solidFill>
              </a:defRPr>
            </a:lvl3pPr>
            <a:lvl4pPr>
              <a:defRPr sz="1800">
                <a:solidFill>
                  <a:schemeClr val="accent1"/>
                </a:solidFill>
              </a:defRPr>
            </a:lvl4pPr>
            <a:lvl5pPr>
              <a:defRPr sz="1800">
                <a:solidFill>
                  <a:schemeClr val="accent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0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000">
                <a:solidFill>
                  <a:schemeClr val="tx2"/>
                </a:solidFill>
              </a:defRPr>
            </a:lvl4pPr>
            <a:lvl5pPr>
              <a:defRPr sz="20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0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81000"/>
            <a:ext cx="7772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71599"/>
            <a:ext cx="7772400" cy="456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+mj-lt"/>
          <a:ea typeface="+mj-ea"/>
          <a:cs typeface="ＭＳ Ｐゴシック" pitchFamily="84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768A9"/>
          </a:solidFill>
          <a:latin typeface="Trebuchet MS" pitchFamily="34" charset="0"/>
          <a:ea typeface="ＭＳ Ｐゴシック" pitchFamily="1" charset="-128"/>
          <a:cs typeface="ＭＳ Ｐゴシック" pitchFamily="8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768A9"/>
          </a:solidFill>
          <a:latin typeface="Trebuchet MS" pitchFamily="34" charset="0"/>
          <a:ea typeface="ＭＳ Ｐゴシック" pitchFamily="1" charset="-128"/>
          <a:cs typeface="ＭＳ Ｐゴシック" pitchFamily="8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768A9"/>
          </a:solidFill>
          <a:latin typeface="Trebuchet MS" pitchFamily="34" charset="0"/>
          <a:ea typeface="ＭＳ Ｐゴシック" pitchFamily="1" charset="-128"/>
          <a:cs typeface="ＭＳ Ｐゴシック" pitchFamily="8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768A9"/>
          </a:solidFill>
          <a:latin typeface="Trebuchet MS" pitchFamily="34" charset="0"/>
          <a:ea typeface="ＭＳ Ｐゴシック" pitchFamily="1" charset="-128"/>
          <a:cs typeface="ＭＳ Ｐゴシック" pitchFamily="8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768A9"/>
          </a:solidFill>
          <a:latin typeface="Trebuchet MS" pitchFamily="34" charset="0"/>
          <a:ea typeface="ＭＳ Ｐゴシック" pitchFamily="1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768A9"/>
          </a:solidFill>
          <a:latin typeface="Trebuchet MS" pitchFamily="34" charset="0"/>
          <a:ea typeface="ＭＳ Ｐゴシック" pitchFamily="1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768A9"/>
          </a:solidFill>
          <a:latin typeface="Trebuchet MS" pitchFamily="34" charset="0"/>
          <a:ea typeface="ＭＳ Ｐゴシック" pitchFamily="1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768A9"/>
          </a:solidFill>
          <a:latin typeface="Trebuchet MS" pitchFamily="34" charset="0"/>
          <a:ea typeface="ＭＳ Ｐゴシック" pitchFamily="1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3"/>
        </a:buClr>
        <a:buFont typeface="Wingdings" pitchFamily="84" charset="2"/>
        <a:buChar char="§"/>
        <a:defRPr sz="2000">
          <a:solidFill>
            <a:schemeClr val="accent1"/>
          </a:solidFill>
          <a:latin typeface="+mn-lt"/>
          <a:ea typeface="+mn-ea"/>
          <a:cs typeface="ＭＳ Ｐゴシック" pitchFamily="84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3"/>
        </a:buClr>
        <a:buFont typeface="Wingdings" pitchFamily="84" charset="2"/>
        <a:buChar char="§"/>
        <a:defRPr>
          <a:solidFill>
            <a:schemeClr val="accent1"/>
          </a:solidFill>
          <a:latin typeface="+mn-lt"/>
          <a:ea typeface="+mn-ea"/>
        </a:defRPr>
      </a:lvl2pPr>
      <a:lvl3pPr marL="1085850" indent="-228600" algn="l" rtl="0" eaLnBrk="1" fontAlgn="base" hangingPunct="1">
        <a:spcBef>
          <a:spcPct val="20000"/>
        </a:spcBef>
        <a:spcAft>
          <a:spcPct val="0"/>
        </a:spcAft>
        <a:buClr>
          <a:schemeClr val="accent3"/>
        </a:buClr>
        <a:buFont typeface="Wingdings" pitchFamily="84" charset="2"/>
        <a:buChar char="§"/>
        <a:defRPr sz="1600">
          <a:solidFill>
            <a:schemeClr val="accent1"/>
          </a:solidFill>
          <a:latin typeface="+mn-lt"/>
          <a:ea typeface="+mn-ea"/>
        </a:defRPr>
      </a:lvl3pPr>
      <a:lvl4pPr marL="1428750" indent="-228600" algn="l" rtl="0" eaLnBrk="1" fontAlgn="base" hangingPunct="1">
        <a:spcBef>
          <a:spcPct val="20000"/>
        </a:spcBef>
        <a:spcAft>
          <a:spcPct val="0"/>
        </a:spcAft>
        <a:buClr>
          <a:schemeClr val="accent3"/>
        </a:buClr>
        <a:buFont typeface="Wingdings" pitchFamily="84" charset="2"/>
        <a:buChar char="§"/>
        <a:defRPr sz="1600">
          <a:solidFill>
            <a:schemeClr val="accent1"/>
          </a:solidFill>
          <a:latin typeface="+mn-lt"/>
          <a:ea typeface="+mn-ea"/>
        </a:defRPr>
      </a:lvl4pPr>
      <a:lvl5pPr marL="1771650" indent="-228600" algn="l" rtl="0" eaLnBrk="1" fontAlgn="base" hangingPunct="1">
        <a:spcBef>
          <a:spcPct val="20000"/>
        </a:spcBef>
        <a:spcAft>
          <a:spcPct val="0"/>
        </a:spcAft>
        <a:buClr>
          <a:schemeClr val="accent3"/>
        </a:buClr>
        <a:buFont typeface="Wingdings" pitchFamily="84" charset="2"/>
        <a:buChar char="§"/>
        <a:defRPr sz="1400">
          <a:solidFill>
            <a:schemeClr val="accent1"/>
          </a:solidFill>
          <a:latin typeface="+mn-lt"/>
          <a:ea typeface="+mn-ea"/>
        </a:defRPr>
      </a:lvl5pPr>
      <a:lvl6pPr marL="2228850" indent="-228600" algn="l" rtl="0" eaLnBrk="1" fontAlgn="base" hangingPunct="1">
        <a:spcBef>
          <a:spcPct val="20000"/>
        </a:spcBef>
        <a:spcAft>
          <a:spcPct val="0"/>
        </a:spcAft>
        <a:buClr>
          <a:srgbClr val="0768A9"/>
        </a:buClr>
        <a:buFont typeface="Wingdings" pitchFamily="2" charset="2"/>
        <a:buChar char="§"/>
        <a:defRPr sz="1400">
          <a:solidFill>
            <a:srgbClr val="474747"/>
          </a:solidFill>
          <a:latin typeface="+mn-lt"/>
          <a:ea typeface="+mn-ea"/>
        </a:defRPr>
      </a:lvl6pPr>
      <a:lvl7pPr marL="2686050" indent="-228600" algn="l" rtl="0" eaLnBrk="1" fontAlgn="base" hangingPunct="1">
        <a:spcBef>
          <a:spcPct val="20000"/>
        </a:spcBef>
        <a:spcAft>
          <a:spcPct val="0"/>
        </a:spcAft>
        <a:buClr>
          <a:srgbClr val="0768A9"/>
        </a:buClr>
        <a:buFont typeface="Wingdings" pitchFamily="2" charset="2"/>
        <a:buChar char="§"/>
        <a:defRPr sz="1400">
          <a:solidFill>
            <a:srgbClr val="474747"/>
          </a:solidFill>
          <a:latin typeface="+mn-lt"/>
          <a:ea typeface="+mn-ea"/>
        </a:defRPr>
      </a:lvl7pPr>
      <a:lvl8pPr marL="3143250" indent="-228600" algn="l" rtl="0" eaLnBrk="1" fontAlgn="base" hangingPunct="1">
        <a:spcBef>
          <a:spcPct val="20000"/>
        </a:spcBef>
        <a:spcAft>
          <a:spcPct val="0"/>
        </a:spcAft>
        <a:buClr>
          <a:srgbClr val="0768A9"/>
        </a:buClr>
        <a:buFont typeface="Wingdings" pitchFamily="2" charset="2"/>
        <a:buChar char="§"/>
        <a:defRPr sz="1400">
          <a:solidFill>
            <a:srgbClr val="474747"/>
          </a:solidFill>
          <a:latin typeface="+mn-lt"/>
          <a:ea typeface="+mn-ea"/>
        </a:defRPr>
      </a:lvl8pPr>
      <a:lvl9pPr marL="3600450" indent="-228600" algn="l" rtl="0" eaLnBrk="1" fontAlgn="base" hangingPunct="1">
        <a:spcBef>
          <a:spcPct val="20000"/>
        </a:spcBef>
        <a:spcAft>
          <a:spcPct val="0"/>
        </a:spcAft>
        <a:buClr>
          <a:srgbClr val="0768A9"/>
        </a:buClr>
        <a:buFont typeface="Wingdings" pitchFamily="2" charset="2"/>
        <a:buChar char="§"/>
        <a:defRPr sz="1400">
          <a:solidFill>
            <a:srgbClr val="474747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rkfun.com/" TargetMode="External"/><Relationship Id="rId2" Type="http://schemas.openxmlformats.org/officeDocument/2006/relationships/hyperlink" Target="https://www.arduino.cc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jjoyner/xinput-wrapper/blob/master/J2i.Net.XInputWrapper.sln" TargetMode="External"/><Relationship Id="rId5" Type="http://schemas.openxmlformats.org/officeDocument/2006/relationships/hyperlink" Target="http://www.emgu.com/wiki/index.php/Main_Page" TargetMode="External"/><Relationship Id="rId4" Type="http://schemas.openxmlformats.org/officeDocument/2006/relationships/hyperlink" Target="https://www.adafruit.com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18198"/>
            <a:ext cx="7772400" cy="914400"/>
          </a:xfrm>
        </p:spPr>
        <p:txBody>
          <a:bodyPr/>
          <a:lstStyle/>
          <a:p>
            <a:r>
              <a:rPr lang="en-US" dirty="0" smtClean="0"/>
              <a:t>Brown Bag  - Nerf Gun Turret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494232"/>
            <a:ext cx="7772400" cy="1330960"/>
          </a:xfrm>
        </p:spPr>
        <p:txBody>
          <a:bodyPr/>
          <a:lstStyle/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060" y="580984"/>
            <a:ext cx="1232453" cy="10125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20" y="0"/>
            <a:ext cx="999744" cy="99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3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Step 1: Modifying the gun – Demo by John</a:t>
            </a:r>
            <a:endParaRPr lang="en-US" sz="2000" dirty="0"/>
          </a:p>
        </p:txBody>
      </p:sp>
      <p:sp>
        <p:nvSpPr>
          <p:cNvPr id="4" name="AutoShape 2" descr="Image result for technical ide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4" descr="Image result for technical ide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55575" y="3628825"/>
            <a:ext cx="8458200" cy="1748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84" charset="2"/>
              <a:buChar char="§"/>
              <a:defRPr sz="2000">
                <a:solidFill>
                  <a:schemeClr val="accent1"/>
                </a:solidFill>
                <a:latin typeface="+mn-lt"/>
                <a:ea typeface="+mn-ea"/>
                <a:cs typeface="ＭＳ Ｐゴシック" pitchFamily="84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84" charset="2"/>
              <a:buChar char="§"/>
              <a:defRPr>
                <a:solidFill>
                  <a:schemeClr val="accent1"/>
                </a:solidFill>
                <a:latin typeface="+mn-lt"/>
                <a:ea typeface="+mn-ea"/>
              </a:defRPr>
            </a:lvl2pPr>
            <a:lvl3pPr marL="10858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84" charset="2"/>
              <a:buChar char="§"/>
              <a:defRPr sz="1600">
                <a:solidFill>
                  <a:schemeClr val="accent1"/>
                </a:solidFill>
                <a:latin typeface="+mn-lt"/>
                <a:ea typeface="+mn-ea"/>
              </a:defRPr>
            </a:lvl3pPr>
            <a:lvl4pPr marL="14287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84" charset="2"/>
              <a:buChar char="§"/>
              <a:defRPr sz="1600">
                <a:solidFill>
                  <a:schemeClr val="accent1"/>
                </a:solidFill>
                <a:latin typeface="+mn-lt"/>
                <a:ea typeface="+mn-ea"/>
              </a:defRPr>
            </a:lvl4pPr>
            <a:lvl5pPr marL="17716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84" charset="2"/>
              <a:buChar char="§"/>
              <a:defRPr sz="1400">
                <a:solidFill>
                  <a:schemeClr val="accent1"/>
                </a:solidFill>
                <a:latin typeface="+mn-lt"/>
                <a:ea typeface="+mn-ea"/>
              </a:defRPr>
            </a:lvl5pPr>
            <a:lvl6pPr marL="22288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68A9"/>
              </a:buClr>
              <a:buFont typeface="Wingdings" pitchFamily="2" charset="2"/>
              <a:buChar char="§"/>
              <a:defRPr sz="1400">
                <a:solidFill>
                  <a:srgbClr val="474747"/>
                </a:solidFill>
                <a:latin typeface="+mn-lt"/>
                <a:ea typeface="+mn-ea"/>
              </a:defRPr>
            </a:lvl6pPr>
            <a:lvl7pPr marL="26860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68A9"/>
              </a:buClr>
              <a:buFont typeface="Wingdings" pitchFamily="2" charset="2"/>
              <a:buChar char="§"/>
              <a:defRPr sz="1400">
                <a:solidFill>
                  <a:srgbClr val="474747"/>
                </a:solidFill>
                <a:latin typeface="+mn-lt"/>
                <a:ea typeface="+mn-ea"/>
              </a:defRPr>
            </a:lvl7pPr>
            <a:lvl8pPr marL="31432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68A9"/>
              </a:buClr>
              <a:buFont typeface="Wingdings" pitchFamily="2" charset="2"/>
              <a:buChar char="§"/>
              <a:defRPr sz="1400">
                <a:solidFill>
                  <a:srgbClr val="474747"/>
                </a:solidFill>
                <a:latin typeface="+mn-lt"/>
                <a:ea typeface="+mn-ea"/>
              </a:defRPr>
            </a:lvl8pPr>
            <a:lvl9pPr marL="3600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68A9"/>
              </a:buClr>
              <a:buFont typeface="Wingdings" pitchFamily="2" charset="2"/>
              <a:buChar char="§"/>
              <a:defRPr sz="1400">
                <a:solidFill>
                  <a:srgbClr val="474747"/>
                </a:solidFill>
                <a:latin typeface="+mn-lt"/>
                <a:ea typeface="+mn-ea"/>
              </a:defRPr>
            </a:lvl9pPr>
          </a:lstStyle>
          <a:p>
            <a:pPr marL="457200" indent="-457200" defTabSz="914400">
              <a:buFont typeface="+mj-lt"/>
              <a:buAutoNum type="arabicParenR"/>
            </a:pPr>
            <a:r>
              <a:rPr lang="en-US" kern="0" dirty="0" smtClean="0"/>
              <a:t>Find </a:t>
            </a:r>
            <a:r>
              <a:rPr lang="en-US" kern="0" dirty="0" smtClean="0"/>
              <a:t>the battery connections</a:t>
            </a:r>
            <a:br>
              <a:rPr lang="en-US" kern="0" dirty="0" smtClean="0"/>
            </a:br>
            <a:endParaRPr lang="en-US" kern="0" dirty="0" smtClean="0"/>
          </a:p>
          <a:p>
            <a:pPr marL="457200" indent="-457200" defTabSz="914400">
              <a:buFont typeface="+mj-lt"/>
              <a:buAutoNum type="arabicParenR"/>
            </a:pPr>
            <a:r>
              <a:rPr lang="en-US" kern="0" dirty="0" smtClean="0"/>
              <a:t>Find the </a:t>
            </a:r>
            <a:r>
              <a:rPr lang="en-US" kern="0" dirty="0" smtClean="0"/>
              <a:t>switch for the flywheel </a:t>
            </a:r>
            <a:br>
              <a:rPr lang="en-US" kern="0" dirty="0" smtClean="0"/>
            </a:br>
            <a:endParaRPr lang="en-US" kern="0" dirty="0" smtClean="0"/>
          </a:p>
          <a:p>
            <a:pPr marL="457200" indent="-457200" defTabSz="914400">
              <a:buFont typeface="+mj-lt"/>
              <a:buAutoNum type="arabicParenR"/>
            </a:pPr>
            <a:r>
              <a:rPr lang="en-US" kern="0" dirty="0" smtClean="0"/>
              <a:t>Find the switch for the </a:t>
            </a:r>
            <a:r>
              <a:rPr lang="en-US" kern="0" dirty="0" smtClean="0"/>
              <a:t>trigger</a:t>
            </a:r>
            <a:endParaRPr lang="en-US" kern="0" dirty="0" smtClean="0"/>
          </a:p>
          <a:p>
            <a:pPr marL="0" indent="0" defTabSz="914400">
              <a:buFont typeface="Wingdings" pitchFamily="84" charset="2"/>
              <a:buNone/>
            </a:pPr>
            <a:endParaRPr lang="en-US" kern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84" y="971764"/>
            <a:ext cx="3048000" cy="228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985" y="1222856"/>
            <a:ext cx="3048000" cy="228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296" y="3911217"/>
            <a:ext cx="3048000" cy="2286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 bwMode="auto">
          <a:xfrm>
            <a:off x="1973384" y="1480930"/>
            <a:ext cx="1395981" cy="964096"/>
          </a:xfrm>
          <a:prstGeom prst="ellipse">
            <a:avLst/>
          </a:prstGeom>
          <a:noFill/>
          <a:ln w="101600" cap="flat" cmpd="sng" algn="ctr">
            <a:solidFill>
              <a:srgbClr val="7AC04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-25000" smtClean="0">
              <a:ln>
                <a:noFill/>
              </a:ln>
              <a:solidFill>
                <a:srgbClr val="474747"/>
              </a:solidFill>
              <a:effectLst/>
              <a:latin typeface="Trebuchet MS" pitchFamily="34" charset="0"/>
              <a:ea typeface="ＭＳ Ｐゴシック" pitchFamily="1" charset="-128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5279801" y="1518894"/>
            <a:ext cx="1395981" cy="964096"/>
          </a:xfrm>
          <a:prstGeom prst="ellipse">
            <a:avLst/>
          </a:prstGeom>
          <a:noFill/>
          <a:ln w="1016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-25000" smtClean="0">
              <a:ln>
                <a:noFill/>
              </a:ln>
              <a:solidFill>
                <a:srgbClr val="474747"/>
              </a:solidFill>
              <a:effectLst/>
              <a:latin typeface="Trebuchet MS" pitchFamily="34" charset="0"/>
              <a:ea typeface="ＭＳ Ｐゴシック" pitchFamily="1" charset="-128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6616147" y="4571375"/>
            <a:ext cx="1395981" cy="964096"/>
          </a:xfrm>
          <a:prstGeom prst="ellipse">
            <a:avLst/>
          </a:prstGeom>
          <a:noFill/>
          <a:ln w="1016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-25000" smtClean="0">
              <a:ln>
                <a:noFill/>
              </a:ln>
              <a:solidFill>
                <a:srgbClr val="474747"/>
              </a:solidFill>
              <a:effectLst/>
              <a:latin typeface="Trebuchet MS" pitchFamily="34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1857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Step 2: Building the Turret - Demo</a:t>
            </a:r>
            <a:endParaRPr lang="en-US" sz="2000" dirty="0"/>
          </a:p>
        </p:txBody>
      </p:sp>
      <p:sp>
        <p:nvSpPr>
          <p:cNvPr id="4" name="AutoShape 2" descr="Image result for technical ide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4" descr="Image result for technical ide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42899" y="4115844"/>
            <a:ext cx="8458200" cy="1748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84" charset="2"/>
              <a:buChar char="§"/>
              <a:defRPr sz="2000">
                <a:solidFill>
                  <a:schemeClr val="accent1"/>
                </a:solidFill>
                <a:latin typeface="+mn-lt"/>
                <a:ea typeface="+mn-ea"/>
                <a:cs typeface="ＭＳ Ｐゴシック" pitchFamily="84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84" charset="2"/>
              <a:buChar char="§"/>
              <a:defRPr>
                <a:solidFill>
                  <a:schemeClr val="accent1"/>
                </a:solidFill>
                <a:latin typeface="+mn-lt"/>
                <a:ea typeface="+mn-ea"/>
              </a:defRPr>
            </a:lvl2pPr>
            <a:lvl3pPr marL="10858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84" charset="2"/>
              <a:buChar char="§"/>
              <a:defRPr sz="1600">
                <a:solidFill>
                  <a:schemeClr val="accent1"/>
                </a:solidFill>
                <a:latin typeface="+mn-lt"/>
                <a:ea typeface="+mn-ea"/>
              </a:defRPr>
            </a:lvl3pPr>
            <a:lvl4pPr marL="14287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84" charset="2"/>
              <a:buChar char="§"/>
              <a:defRPr sz="1600">
                <a:solidFill>
                  <a:schemeClr val="accent1"/>
                </a:solidFill>
                <a:latin typeface="+mn-lt"/>
                <a:ea typeface="+mn-ea"/>
              </a:defRPr>
            </a:lvl4pPr>
            <a:lvl5pPr marL="17716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84" charset="2"/>
              <a:buChar char="§"/>
              <a:defRPr sz="1400">
                <a:solidFill>
                  <a:schemeClr val="accent1"/>
                </a:solidFill>
                <a:latin typeface="+mn-lt"/>
                <a:ea typeface="+mn-ea"/>
              </a:defRPr>
            </a:lvl5pPr>
            <a:lvl6pPr marL="22288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68A9"/>
              </a:buClr>
              <a:buFont typeface="Wingdings" pitchFamily="2" charset="2"/>
              <a:buChar char="§"/>
              <a:defRPr sz="1400">
                <a:solidFill>
                  <a:srgbClr val="474747"/>
                </a:solidFill>
                <a:latin typeface="+mn-lt"/>
                <a:ea typeface="+mn-ea"/>
              </a:defRPr>
            </a:lvl6pPr>
            <a:lvl7pPr marL="26860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68A9"/>
              </a:buClr>
              <a:buFont typeface="Wingdings" pitchFamily="2" charset="2"/>
              <a:buChar char="§"/>
              <a:defRPr sz="1400">
                <a:solidFill>
                  <a:srgbClr val="474747"/>
                </a:solidFill>
                <a:latin typeface="+mn-lt"/>
                <a:ea typeface="+mn-ea"/>
              </a:defRPr>
            </a:lvl7pPr>
            <a:lvl8pPr marL="31432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68A9"/>
              </a:buClr>
              <a:buFont typeface="Wingdings" pitchFamily="2" charset="2"/>
              <a:buChar char="§"/>
              <a:defRPr sz="1400">
                <a:solidFill>
                  <a:srgbClr val="474747"/>
                </a:solidFill>
                <a:latin typeface="+mn-lt"/>
                <a:ea typeface="+mn-ea"/>
              </a:defRPr>
            </a:lvl8pPr>
            <a:lvl9pPr marL="3600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68A9"/>
              </a:buClr>
              <a:buFont typeface="Wingdings" pitchFamily="2" charset="2"/>
              <a:buChar char="§"/>
              <a:defRPr sz="1400">
                <a:solidFill>
                  <a:srgbClr val="474747"/>
                </a:solidFill>
                <a:latin typeface="+mn-lt"/>
                <a:ea typeface="+mn-ea"/>
              </a:defRPr>
            </a:lvl9pPr>
          </a:lstStyle>
          <a:p>
            <a:pPr marL="457200" indent="-457200" defTabSz="914400">
              <a:buFont typeface="+mj-lt"/>
              <a:buAutoNum type="arabicParenR"/>
            </a:pPr>
            <a:r>
              <a:rPr lang="en-US" kern="0" dirty="0" smtClean="0"/>
              <a:t>Angled wood to hold the </a:t>
            </a:r>
            <a:r>
              <a:rPr lang="en-US" kern="0" dirty="0" smtClean="0"/>
              <a:t>gun</a:t>
            </a:r>
            <a:br>
              <a:rPr lang="en-US" kern="0" dirty="0" smtClean="0"/>
            </a:br>
            <a:endParaRPr lang="en-US" kern="0" dirty="0" smtClean="0"/>
          </a:p>
          <a:p>
            <a:pPr marL="457200" indent="-457200" defTabSz="914400">
              <a:buFont typeface="+mj-lt"/>
              <a:buAutoNum type="arabicParenR"/>
            </a:pPr>
            <a:r>
              <a:rPr lang="en-US" kern="0" dirty="0" smtClean="0"/>
              <a:t>Servo attached to Lazy Susan to spin the </a:t>
            </a:r>
            <a:r>
              <a:rPr lang="en-US" kern="0" dirty="0" smtClean="0"/>
              <a:t>gun</a:t>
            </a:r>
            <a:br>
              <a:rPr lang="en-US" kern="0" dirty="0" smtClean="0"/>
            </a:br>
            <a:endParaRPr lang="en-US" kern="0" dirty="0" smtClean="0"/>
          </a:p>
          <a:p>
            <a:pPr marL="457200" indent="-457200" defTabSz="914400">
              <a:buFont typeface="+mj-lt"/>
              <a:buAutoNum type="arabicParenR"/>
            </a:pPr>
            <a:r>
              <a:rPr lang="en-US" kern="0" dirty="0" smtClean="0"/>
              <a:t>Large flat wood base to support everything</a:t>
            </a:r>
          </a:p>
          <a:p>
            <a:pPr marL="457200" indent="-457200" defTabSz="914400">
              <a:buFont typeface="+mj-lt"/>
              <a:buAutoNum type="arabicParenR"/>
            </a:pPr>
            <a:endParaRPr lang="en-US" kern="0" dirty="0" smtClean="0"/>
          </a:p>
          <a:p>
            <a:pPr marL="0" indent="0" defTabSz="914400">
              <a:buFont typeface="Wingdings" pitchFamily="84" charset="2"/>
              <a:buNone/>
            </a:pPr>
            <a:endParaRPr lang="en-US" kern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474" y="1102888"/>
            <a:ext cx="5121051" cy="271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88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is an Arduino Uno?</a:t>
            </a:r>
            <a:endParaRPr lang="en-US" sz="2000" dirty="0"/>
          </a:p>
        </p:txBody>
      </p:sp>
      <p:sp>
        <p:nvSpPr>
          <p:cNvPr id="4" name="AutoShape 2" descr="Image result for technical ide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4" descr="Image result for technical ide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55574" y="3916016"/>
            <a:ext cx="8458200" cy="2146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84" charset="2"/>
              <a:buChar char="§"/>
              <a:defRPr sz="2000">
                <a:solidFill>
                  <a:schemeClr val="accent1"/>
                </a:solidFill>
                <a:latin typeface="+mn-lt"/>
                <a:ea typeface="+mn-ea"/>
                <a:cs typeface="ＭＳ Ｐゴシック" pitchFamily="84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84" charset="2"/>
              <a:buChar char="§"/>
              <a:defRPr>
                <a:solidFill>
                  <a:schemeClr val="accent1"/>
                </a:solidFill>
                <a:latin typeface="+mn-lt"/>
                <a:ea typeface="+mn-ea"/>
              </a:defRPr>
            </a:lvl2pPr>
            <a:lvl3pPr marL="10858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84" charset="2"/>
              <a:buChar char="§"/>
              <a:defRPr sz="1600">
                <a:solidFill>
                  <a:schemeClr val="accent1"/>
                </a:solidFill>
                <a:latin typeface="+mn-lt"/>
                <a:ea typeface="+mn-ea"/>
              </a:defRPr>
            </a:lvl3pPr>
            <a:lvl4pPr marL="14287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84" charset="2"/>
              <a:buChar char="§"/>
              <a:defRPr sz="1600">
                <a:solidFill>
                  <a:schemeClr val="accent1"/>
                </a:solidFill>
                <a:latin typeface="+mn-lt"/>
                <a:ea typeface="+mn-ea"/>
              </a:defRPr>
            </a:lvl4pPr>
            <a:lvl5pPr marL="17716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84" charset="2"/>
              <a:buChar char="§"/>
              <a:defRPr sz="1400">
                <a:solidFill>
                  <a:schemeClr val="accent1"/>
                </a:solidFill>
                <a:latin typeface="+mn-lt"/>
                <a:ea typeface="+mn-ea"/>
              </a:defRPr>
            </a:lvl5pPr>
            <a:lvl6pPr marL="22288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68A9"/>
              </a:buClr>
              <a:buFont typeface="Wingdings" pitchFamily="2" charset="2"/>
              <a:buChar char="§"/>
              <a:defRPr sz="1400">
                <a:solidFill>
                  <a:srgbClr val="474747"/>
                </a:solidFill>
                <a:latin typeface="+mn-lt"/>
                <a:ea typeface="+mn-ea"/>
              </a:defRPr>
            </a:lvl6pPr>
            <a:lvl7pPr marL="26860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68A9"/>
              </a:buClr>
              <a:buFont typeface="Wingdings" pitchFamily="2" charset="2"/>
              <a:buChar char="§"/>
              <a:defRPr sz="1400">
                <a:solidFill>
                  <a:srgbClr val="474747"/>
                </a:solidFill>
                <a:latin typeface="+mn-lt"/>
                <a:ea typeface="+mn-ea"/>
              </a:defRPr>
            </a:lvl7pPr>
            <a:lvl8pPr marL="31432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68A9"/>
              </a:buClr>
              <a:buFont typeface="Wingdings" pitchFamily="2" charset="2"/>
              <a:buChar char="§"/>
              <a:defRPr sz="1400">
                <a:solidFill>
                  <a:srgbClr val="474747"/>
                </a:solidFill>
                <a:latin typeface="+mn-lt"/>
                <a:ea typeface="+mn-ea"/>
              </a:defRPr>
            </a:lvl8pPr>
            <a:lvl9pPr marL="3600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68A9"/>
              </a:buClr>
              <a:buFont typeface="Wingdings" pitchFamily="2" charset="2"/>
              <a:buChar char="§"/>
              <a:defRPr sz="1400">
                <a:solidFill>
                  <a:srgbClr val="474747"/>
                </a:solidFill>
                <a:latin typeface="+mn-lt"/>
                <a:ea typeface="+mn-ea"/>
              </a:defRPr>
            </a:lvl9pPr>
          </a:lstStyle>
          <a:p>
            <a:pPr marL="457200" indent="-457200" defTabSz="914400">
              <a:buFont typeface="+mj-lt"/>
              <a:buAutoNum type="arabicParenR"/>
            </a:pPr>
            <a:r>
              <a:rPr lang="en-US" kern="0" dirty="0" smtClean="0"/>
              <a:t>Arduino Uno </a:t>
            </a:r>
            <a:r>
              <a:rPr lang="en-US" sz="1800" kern="0" dirty="0" smtClean="0"/>
              <a:t>[</a:t>
            </a:r>
            <a:r>
              <a:rPr lang="en-US" sz="1800" kern="0" dirty="0" err="1" smtClean="0"/>
              <a:t>ar</a:t>
            </a:r>
            <a:r>
              <a:rPr lang="en-US" sz="1800" kern="0" dirty="0" smtClean="0"/>
              <a:t> – </a:t>
            </a:r>
            <a:r>
              <a:rPr lang="en-US" sz="1800" kern="0" dirty="0" err="1" smtClean="0"/>
              <a:t>dweeno</a:t>
            </a:r>
            <a:r>
              <a:rPr lang="en-US" sz="1800" kern="0" dirty="0"/>
              <a:t>]</a:t>
            </a:r>
            <a:r>
              <a:rPr lang="en-US" kern="0" dirty="0" smtClean="0"/>
              <a:t>  – a microcontroller (</a:t>
            </a:r>
            <a:r>
              <a:rPr lang="en-US" sz="1600" kern="0" dirty="0" smtClean="0"/>
              <a:t>really small computer</a:t>
            </a:r>
            <a:r>
              <a:rPr lang="en-US" kern="0" dirty="0" smtClean="0"/>
              <a:t>) used to interface with </a:t>
            </a:r>
            <a:r>
              <a:rPr lang="en-US" i="1" kern="0" dirty="0" smtClean="0"/>
              <a:t>digital</a:t>
            </a:r>
            <a:r>
              <a:rPr lang="en-US" kern="0" dirty="0" smtClean="0"/>
              <a:t> and </a:t>
            </a:r>
            <a:r>
              <a:rPr lang="en-US" i="1" kern="0" dirty="0" smtClean="0"/>
              <a:t>analog</a:t>
            </a:r>
            <a:r>
              <a:rPr lang="en-US" kern="0" dirty="0" smtClean="0"/>
              <a:t> devices.</a:t>
            </a:r>
            <a:br>
              <a:rPr lang="en-US" kern="0" dirty="0" smtClean="0"/>
            </a:br>
            <a:endParaRPr lang="en-US" kern="0" dirty="0" smtClean="0"/>
          </a:p>
          <a:p>
            <a:pPr marL="457200" indent="-457200" defTabSz="914400">
              <a:buFont typeface="+mj-lt"/>
              <a:buAutoNum type="arabicParenR"/>
            </a:pPr>
            <a:r>
              <a:rPr lang="en-US" kern="0" dirty="0" smtClean="0"/>
              <a:t>In our case, we’re interfacing with two relays and a servo – through the digital interface.</a:t>
            </a:r>
          </a:p>
          <a:p>
            <a:pPr marL="457200" indent="-457200" defTabSz="914400">
              <a:buFont typeface="+mj-lt"/>
              <a:buAutoNum type="arabicParenR"/>
            </a:pPr>
            <a:endParaRPr lang="en-US" kern="0" dirty="0" smtClean="0"/>
          </a:p>
          <a:p>
            <a:pPr marL="457200" indent="-457200" defTabSz="914400">
              <a:buFont typeface="+mj-lt"/>
              <a:buAutoNum type="arabicParenR"/>
            </a:pPr>
            <a:endParaRPr lang="en-US" kern="0" dirty="0" smtClean="0"/>
          </a:p>
          <a:p>
            <a:pPr marL="457200" indent="-457200" defTabSz="914400">
              <a:buFont typeface="+mj-lt"/>
              <a:buAutoNum type="arabicParenR"/>
            </a:pPr>
            <a:endParaRPr lang="en-US" kern="0" dirty="0"/>
          </a:p>
          <a:p>
            <a:pPr marL="857250" lvl="1" indent="-457200" defTabSz="914400"/>
            <a:endParaRPr lang="en-US" kern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60375" y="1224997"/>
            <a:ext cx="3647661" cy="20518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384674" y="1022570"/>
            <a:ext cx="3921280" cy="25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83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Anatomy of an Arduino Uno</a:t>
            </a:r>
            <a:endParaRPr lang="en-US" sz="2000" dirty="0"/>
          </a:p>
        </p:txBody>
      </p:sp>
      <p:sp>
        <p:nvSpPr>
          <p:cNvPr id="4" name="AutoShape 2" descr="Image result for technical ide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4" descr="Image result for technical ide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55574" y="5387009"/>
            <a:ext cx="8458200" cy="675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84" charset="2"/>
              <a:buChar char="§"/>
              <a:defRPr sz="2000">
                <a:solidFill>
                  <a:schemeClr val="accent1"/>
                </a:solidFill>
                <a:latin typeface="+mn-lt"/>
                <a:ea typeface="+mn-ea"/>
                <a:cs typeface="ＭＳ Ｐゴシック" pitchFamily="84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84" charset="2"/>
              <a:buChar char="§"/>
              <a:defRPr>
                <a:solidFill>
                  <a:schemeClr val="accent1"/>
                </a:solidFill>
                <a:latin typeface="+mn-lt"/>
                <a:ea typeface="+mn-ea"/>
              </a:defRPr>
            </a:lvl2pPr>
            <a:lvl3pPr marL="10858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84" charset="2"/>
              <a:buChar char="§"/>
              <a:defRPr sz="1600">
                <a:solidFill>
                  <a:schemeClr val="accent1"/>
                </a:solidFill>
                <a:latin typeface="+mn-lt"/>
                <a:ea typeface="+mn-ea"/>
              </a:defRPr>
            </a:lvl3pPr>
            <a:lvl4pPr marL="14287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84" charset="2"/>
              <a:buChar char="§"/>
              <a:defRPr sz="1600">
                <a:solidFill>
                  <a:schemeClr val="accent1"/>
                </a:solidFill>
                <a:latin typeface="+mn-lt"/>
                <a:ea typeface="+mn-ea"/>
              </a:defRPr>
            </a:lvl4pPr>
            <a:lvl5pPr marL="17716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84" charset="2"/>
              <a:buChar char="§"/>
              <a:defRPr sz="1400">
                <a:solidFill>
                  <a:schemeClr val="accent1"/>
                </a:solidFill>
                <a:latin typeface="+mn-lt"/>
                <a:ea typeface="+mn-ea"/>
              </a:defRPr>
            </a:lvl5pPr>
            <a:lvl6pPr marL="22288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68A9"/>
              </a:buClr>
              <a:buFont typeface="Wingdings" pitchFamily="2" charset="2"/>
              <a:buChar char="§"/>
              <a:defRPr sz="1400">
                <a:solidFill>
                  <a:srgbClr val="474747"/>
                </a:solidFill>
                <a:latin typeface="+mn-lt"/>
                <a:ea typeface="+mn-ea"/>
              </a:defRPr>
            </a:lvl6pPr>
            <a:lvl7pPr marL="26860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68A9"/>
              </a:buClr>
              <a:buFont typeface="Wingdings" pitchFamily="2" charset="2"/>
              <a:buChar char="§"/>
              <a:defRPr sz="1400">
                <a:solidFill>
                  <a:srgbClr val="474747"/>
                </a:solidFill>
                <a:latin typeface="+mn-lt"/>
                <a:ea typeface="+mn-ea"/>
              </a:defRPr>
            </a:lvl7pPr>
            <a:lvl8pPr marL="31432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68A9"/>
              </a:buClr>
              <a:buFont typeface="Wingdings" pitchFamily="2" charset="2"/>
              <a:buChar char="§"/>
              <a:defRPr sz="1400">
                <a:solidFill>
                  <a:srgbClr val="474747"/>
                </a:solidFill>
                <a:latin typeface="+mn-lt"/>
                <a:ea typeface="+mn-ea"/>
              </a:defRPr>
            </a:lvl8pPr>
            <a:lvl9pPr marL="3600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68A9"/>
              </a:buClr>
              <a:buFont typeface="Wingdings" pitchFamily="2" charset="2"/>
              <a:buChar char="§"/>
              <a:defRPr sz="1400">
                <a:solidFill>
                  <a:srgbClr val="474747"/>
                </a:solidFill>
                <a:latin typeface="+mn-lt"/>
                <a:ea typeface="+mn-ea"/>
              </a:defRPr>
            </a:lvl9pPr>
          </a:lstStyle>
          <a:p>
            <a:pPr marL="857250" lvl="1" indent="-457200" defTabSz="914400"/>
            <a:endParaRPr lang="en-US" kern="0" dirty="0"/>
          </a:p>
        </p:txBody>
      </p:sp>
      <p:pic>
        <p:nvPicPr>
          <p:cNvPr id="1026" name="Picture 2" descr="http://s3.amazonaws.com/ardusat-app/images/files/000/000/434/original/ArduinoParts.png?14301713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339" y="1254339"/>
            <a:ext cx="6898861" cy="480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/>
          <p:cNvSpPr/>
          <p:nvPr/>
        </p:nvSpPr>
        <p:spPr bwMode="auto">
          <a:xfrm>
            <a:off x="5640251" y="4421554"/>
            <a:ext cx="2027581" cy="1628008"/>
          </a:xfrm>
          <a:prstGeom prst="roundRect">
            <a:avLst/>
          </a:prstGeom>
          <a:noFill/>
          <a:ln w="1778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-25000" smtClean="0">
              <a:ln>
                <a:noFill/>
              </a:ln>
              <a:solidFill>
                <a:srgbClr val="474747"/>
              </a:solidFill>
              <a:effectLst/>
              <a:latin typeface="Trebuchet MS" pitchFamily="34" charset="0"/>
              <a:ea typeface="ＭＳ Ｐゴシック" pitchFamily="1" charset="-128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4721090" y="1290131"/>
            <a:ext cx="2285997" cy="1628008"/>
          </a:xfrm>
          <a:prstGeom prst="roundRect">
            <a:avLst/>
          </a:prstGeom>
          <a:noFill/>
          <a:ln w="1778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-25000" smtClean="0">
              <a:ln>
                <a:noFill/>
              </a:ln>
              <a:solidFill>
                <a:srgbClr val="474747"/>
              </a:solidFill>
              <a:effectLst/>
              <a:latin typeface="Trebuchet MS" pitchFamily="34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208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 animBg="1"/>
      <p:bldP spid="13" grpId="2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Digital?  Analog?  I’m confused…</a:t>
            </a:r>
            <a:endParaRPr lang="en-US" sz="2000" dirty="0"/>
          </a:p>
        </p:txBody>
      </p:sp>
      <p:sp>
        <p:nvSpPr>
          <p:cNvPr id="4" name="AutoShape 2" descr="Image result for technical ide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4" descr="Image result for technical ide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55574" y="1987825"/>
            <a:ext cx="8458200" cy="37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84" charset="2"/>
              <a:buChar char="§"/>
              <a:defRPr sz="2000">
                <a:solidFill>
                  <a:schemeClr val="accent1"/>
                </a:solidFill>
                <a:latin typeface="+mn-lt"/>
                <a:ea typeface="+mn-ea"/>
                <a:cs typeface="ＭＳ Ｐゴシック" pitchFamily="84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84" charset="2"/>
              <a:buChar char="§"/>
              <a:defRPr>
                <a:solidFill>
                  <a:schemeClr val="accent1"/>
                </a:solidFill>
                <a:latin typeface="+mn-lt"/>
                <a:ea typeface="+mn-ea"/>
              </a:defRPr>
            </a:lvl2pPr>
            <a:lvl3pPr marL="10858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84" charset="2"/>
              <a:buChar char="§"/>
              <a:defRPr sz="1600">
                <a:solidFill>
                  <a:schemeClr val="accent1"/>
                </a:solidFill>
                <a:latin typeface="+mn-lt"/>
                <a:ea typeface="+mn-ea"/>
              </a:defRPr>
            </a:lvl3pPr>
            <a:lvl4pPr marL="14287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84" charset="2"/>
              <a:buChar char="§"/>
              <a:defRPr sz="1600">
                <a:solidFill>
                  <a:schemeClr val="accent1"/>
                </a:solidFill>
                <a:latin typeface="+mn-lt"/>
                <a:ea typeface="+mn-ea"/>
              </a:defRPr>
            </a:lvl4pPr>
            <a:lvl5pPr marL="17716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84" charset="2"/>
              <a:buChar char="§"/>
              <a:defRPr sz="1400">
                <a:solidFill>
                  <a:schemeClr val="accent1"/>
                </a:solidFill>
                <a:latin typeface="+mn-lt"/>
                <a:ea typeface="+mn-ea"/>
              </a:defRPr>
            </a:lvl5pPr>
            <a:lvl6pPr marL="22288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68A9"/>
              </a:buClr>
              <a:buFont typeface="Wingdings" pitchFamily="2" charset="2"/>
              <a:buChar char="§"/>
              <a:defRPr sz="1400">
                <a:solidFill>
                  <a:srgbClr val="474747"/>
                </a:solidFill>
                <a:latin typeface="+mn-lt"/>
                <a:ea typeface="+mn-ea"/>
              </a:defRPr>
            </a:lvl6pPr>
            <a:lvl7pPr marL="26860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68A9"/>
              </a:buClr>
              <a:buFont typeface="Wingdings" pitchFamily="2" charset="2"/>
              <a:buChar char="§"/>
              <a:defRPr sz="1400">
                <a:solidFill>
                  <a:srgbClr val="474747"/>
                </a:solidFill>
                <a:latin typeface="+mn-lt"/>
                <a:ea typeface="+mn-ea"/>
              </a:defRPr>
            </a:lvl7pPr>
            <a:lvl8pPr marL="31432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68A9"/>
              </a:buClr>
              <a:buFont typeface="Wingdings" pitchFamily="2" charset="2"/>
              <a:buChar char="§"/>
              <a:defRPr sz="1400">
                <a:solidFill>
                  <a:srgbClr val="474747"/>
                </a:solidFill>
                <a:latin typeface="+mn-lt"/>
                <a:ea typeface="+mn-ea"/>
              </a:defRPr>
            </a:lvl8pPr>
            <a:lvl9pPr marL="3600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68A9"/>
              </a:buClr>
              <a:buFont typeface="Wingdings" pitchFamily="2" charset="2"/>
              <a:buChar char="§"/>
              <a:defRPr sz="1400">
                <a:solidFill>
                  <a:srgbClr val="474747"/>
                </a:solidFill>
                <a:latin typeface="+mn-lt"/>
                <a:ea typeface="+mn-ea"/>
              </a:defRPr>
            </a:lvl9pPr>
          </a:lstStyle>
          <a:p>
            <a:pPr marL="457200" indent="-457200" defTabSz="914400">
              <a:buFont typeface="+mj-lt"/>
              <a:buAutoNum type="arabicParenR"/>
            </a:pPr>
            <a:r>
              <a:rPr lang="en-US" kern="0" dirty="0" smtClean="0"/>
              <a:t>Digital</a:t>
            </a:r>
          </a:p>
          <a:p>
            <a:pPr marL="857250" lvl="1" indent="-457200" defTabSz="914400"/>
            <a:r>
              <a:rPr lang="en-US" kern="0" dirty="0" smtClean="0"/>
              <a:t>Think light switch </a:t>
            </a:r>
          </a:p>
          <a:p>
            <a:pPr marL="857250" lvl="1" indent="-457200" defTabSz="914400"/>
            <a:r>
              <a:rPr lang="en-US" kern="0" dirty="0" smtClean="0"/>
              <a:t>Only two states: ON or OFF</a:t>
            </a:r>
          </a:p>
          <a:p>
            <a:pPr marL="457200" indent="-457200" defTabSz="914400">
              <a:buFont typeface="+mj-lt"/>
              <a:buAutoNum type="arabicParenR"/>
            </a:pPr>
            <a:endParaRPr lang="en-US" kern="0" dirty="0"/>
          </a:p>
          <a:p>
            <a:pPr marL="457200" indent="-457200" defTabSz="914400">
              <a:buFont typeface="+mj-lt"/>
              <a:buAutoNum type="arabicParenR"/>
            </a:pPr>
            <a:endParaRPr lang="en-US" kern="0" dirty="0" smtClean="0"/>
          </a:p>
          <a:p>
            <a:pPr marL="457200" indent="-457200" defTabSz="914400">
              <a:buFont typeface="+mj-lt"/>
              <a:buAutoNum type="arabicParenR"/>
            </a:pPr>
            <a:endParaRPr lang="en-US" kern="0" dirty="0"/>
          </a:p>
          <a:p>
            <a:pPr marL="457200" indent="-457200" defTabSz="914400">
              <a:buFont typeface="+mj-lt"/>
              <a:buAutoNum type="arabicParenR"/>
            </a:pPr>
            <a:r>
              <a:rPr lang="en-US" kern="0" dirty="0" smtClean="0"/>
              <a:t>Analog</a:t>
            </a:r>
          </a:p>
          <a:p>
            <a:pPr marL="857250" lvl="1" indent="-457200" defTabSz="914400"/>
            <a:r>
              <a:rPr lang="en-US" kern="0" dirty="0" smtClean="0"/>
              <a:t>Think light dimmer – ON, OFF, </a:t>
            </a:r>
            <a:br>
              <a:rPr lang="en-US" kern="0" dirty="0" smtClean="0"/>
            </a:br>
            <a:r>
              <a:rPr lang="en-US" kern="0" dirty="0" smtClean="0"/>
              <a:t>and a bunch of variations in-between</a:t>
            </a:r>
          </a:p>
          <a:p>
            <a:pPr marL="457200" indent="-457200" defTabSz="914400">
              <a:buFont typeface="+mj-lt"/>
              <a:buAutoNum type="arabicParenR"/>
            </a:pPr>
            <a:endParaRPr lang="en-US" kern="0" dirty="0" smtClean="0"/>
          </a:p>
          <a:p>
            <a:pPr marL="457200" indent="-457200" defTabSz="914400">
              <a:buFont typeface="+mj-lt"/>
              <a:buAutoNum type="arabicParenR"/>
            </a:pPr>
            <a:endParaRPr lang="en-US" kern="0" dirty="0"/>
          </a:p>
          <a:p>
            <a:pPr marL="857250" lvl="1" indent="-457200" defTabSz="914400"/>
            <a:endParaRPr lang="en-US" kern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042" y="1585291"/>
            <a:ext cx="2219325" cy="2057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41" y="404060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08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142612" y="3803154"/>
            <a:ext cx="2164946" cy="14224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Relay - Digital Switch</a:t>
            </a:r>
            <a:endParaRPr lang="en-US" sz="2000" dirty="0"/>
          </a:p>
        </p:txBody>
      </p:sp>
      <p:sp>
        <p:nvSpPr>
          <p:cNvPr id="4" name="AutoShape 2" descr="Image result for technical ide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4" descr="Image result for technical ide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55575" y="1240175"/>
            <a:ext cx="8458200" cy="1995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84" charset="2"/>
              <a:buChar char="§"/>
              <a:defRPr sz="2000">
                <a:solidFill>
                  <a:schemeClr val="accent1"/>
                </a:solidFill>
                <a:latin typeface="+mn-lt"/>
                <a:ea typeface="+mn-ea"/>
                <a:cs typeface="ＭＳ Ｐゴシック" pitchFamily="84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84" charset="2"/>
              <a:buChar char="§"/>
              <a:defRPr>
                <a:solidFill>
                  <a:schemeClr val="accent1"/>
                </a:solidFill>
                <a:latin typeface="+mn-lt"/>
                <a:ea typeface="+mn-ea"/>
              </a:defRPr>
            </a:lvl2pPr>
            <a:lvl3pPr marL="10858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84" charset="2"/>
              <a:buChar char="§"/>
              <a:defRPr sz="1600">
                <a:solidFill>
                  <a:schemeClr val="accent1"/>
                </a:solidFill>
                <a:latin typeface="+mn-lt"/>
                <a:ea typeface="+mn-ea"/>
              </a:defRPr>
            </a:lvl3pPr>
            <a:lvl4pPr marL="14287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84" charset="2"/>
              <a:buChar char="§"/>
              <a:defRPr sz="1600">
                <a:solidFill>
                  <a:schemeClr val="accent1"/>
                </a:solidFill>
                <a:latin typeface="+mn-lt"/>
                <a:ea typeface="+mn-ea"/>
              </a:defRPr>
            </a:lvl4pPr>
            <a:lvl5pPr marL="17716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84" charset="2"/>
              <a:buChar char="§"/>
              <a:defRPr sz="1400">
                <a:solidFill>
                  <a:schemeClr val="accent1"/>
                </a:solidFill>
                <a:latin typeface="+mn-lt"/>
                <a:ea typeface="+mn-ea"/>
              </a:defRPr>
            </a:lvl5pPr>
            <a:lvl6pPr marL="22288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68A9"/>
              </a:buClr>
              <a:buFont typeface="Wingdings" pitchFamily="2" charset="2"/>
              <a:buChar char="§"/>
              <a:defRPr sz="1400">
                <a:solidFill>
                  <a:srgbClr val="474747"/>
                </a:solidFill>
                <a:latin typeface="+mn-lt"/>
                <a:ea typeface="+mn-ea"/>
              </a:defRPr>
            </a:lvl6pPr>
            <a:lvl7pPr marL="26860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68A9"/>
              </a:buClr>
              <a:buFont typeface="Wingdings" pitchFamily="2" charset="2"/>
              <a:buChar char="§"/>
              <a:defRPr sz="1400">
                <a:solidFill>
                  <a:srgbClr val="474747"/>
                </a:solidFill>
                <a:latin typeface="+mn-lt"/>
                <a:ea typeface="+mn-ea"/>
              </a:defRPr>
            </a:lvl7pPr>
            <a:lvl8pPr marL="31432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68A9"/>
              </a:buClr>
              <a:buFont typeface="Wingdings" pitchFamily="2" charset="2"/>
              <a:buChar char="§"/>
              <a:defRPr sz="1400">
                <a:solidFill>
                  <a:srgbClr val="474747"/>
                </a:solidFill>
                <a:latin typeface="+mn-lt"/>
                <a:ea typeface="+mn-ea"/>
              </a:defRPr>
            </a:lvl8pPr>
            <a:lvl9pPr marL="3600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68A9"/>
              </a:buClr>
              <a:buFont typeface="Wingdings" pitchFamily="2" charset="2"/>
              <a:buChar char="§"/>
              <a:defRPr sz="1400">
                <a:solidFill>
                  <a:srgbClr val="474747"/>
                </a:solidFill>
                <a:latin typeface="+mn-lt"/>
                <a:ea typeface="+mn-ea"/>
              </a:defRPr>
            </a:lvl9pPr>
          </a:lstStyle>
          <a:p>
            <a:pPr marL="857250" lvl="1" indent="-457200" defTabSz="914400">
              <a:buFont typeface="+mj-lt"/>
              <a:buAutoNum type="arabicPeriod"/>
            </a:pPr>
            <a:r>
              <a:rPr lang="en-US" kern="0" dirty="0" smtClean="0"/>
              <a:t>Acts </a:t>
            </a:r>
            <a:r>
              <a:rPr lang="en-US" kern="0" dirty="0"/>
              <a:t>like a light switch.  Allowing you </a:t>
            </a:r>
            <a:r>
              <a:rPr lang="en-US" kern="0" dirty="0" smtClean="0"/>
              <a:t/>
            </a:r>
            <a:br>
              <a:rPr lang="en-US" kern="0" dirty="0" smtClean="0"/>
            </a:br>
            <a:r>
              <a:rPr lang="en-US" kern="0" dirty="0" smtClean="0"/>
              <a:t>to </a:t>
            </a:r>
            <a:r>
              <a:rPr lang="en-US" kern="0" dirty="0"/>
              <a:t>use a </a:t>
            </a:r>
            <a:r>
              <a:rPr lang="en-US" i="1" kern="0" dirty="0"/>
              <a:t>small </a:t>
            </a:r>
            <a:r>
              <a:rPr lang="en-US" kern="0" dirty="0"/>
              <a:t>amount of power to </a:t>
            </a:r>
            <a:r>
              <a:rPr lang="en-US" kern="0" dirty="0" smtClean="0"/>
              <a:t/>
            </a:r>
            <a:br>
              <a:rPr lang="en-US" kern="0" dirty="0" smtClean="0"/>
            </a:br>
            <a:r>
              <a:rPr lang="en-US" kern="0" dirty="0" smtClean="0"/>
              <a:t>switch </a:t>
            </a:r>
            <a:r>
              <a:rPr lang="en-US" kern="0" dirty="0"/>
              <a:t>on a </a:t>
            </a:r>
            <a:r>
              <a:rPr lang="en-US" i="1" kern="0" dirty="0"/>
              <a:t>large</a:t>
            </a:r>
            <a:r>
              <a:rPr lang="en-US" kern="0" dirty="0"/>
              <a:t> amount of power</a:t>
            </a:r>
            <a:r>
              <a:rPr lang="en-US" kern="0" dirty="0" smtClean="0"/>
              <a:t>.</a:t>
            </a:r>
            <a:endParaRPr lang="en-US" kern="0" dirty="0" smtClean="0"/>
          </a:p>
          <a:p>
            <a:pPr marL="857250" lvl="1" indent="-457200" defTabSz="914400">
              <a:buFont typeface="+mj-lt"/>
              <a:buAutoNum type="arabicPeriod"/>
            </a:pPr>
            <a:r>
              <a:rPr lang="en-US" kern="0" dirty="0" smtClean="0"/>
              <a:t>State is either </a:t>
            </a:r>
            <a:r>
              <a:rPr lang="en-US" kern="0" dirty="0"/>
              <a:t>on or </a:t>
            </a:r>
            <a:r>
              <a:rPr lang="en-US" kern="0" dirty="0" smtClean="0"/>
              <a:t>off</a:t>
            </a:r>
            <a:r>
              <a:rPr lang="en-US" kern="0" dirty="0" smtClean="0"/>
              <a:t>.</a:t>
            </a:r>
          </a:p>
          <a:p>
            <a:pPr marL="857250" lvl="1" indent="-457200" defTabSz="914400">
              <a:buFont typeface="+mj-lt"/>
              <a:buAutoNum type="arabicPeriod"/>
            </a:pPr>
            <a:r>
              <a:rPr lang="en-US" kern="0" dirty="0" smtClean="0"/>
              <a:t>Protects the Arduino from large amounts of</a:t>
            </a:r>
            <a:br>
              <a:rPr lang="en-US" kern="0" dirty="0" smtClean="0"/>
            </a:br>
            <a:r>
              <a:rPr lang="en-US" kern="0" dirty="0" smtClean="0"/>
              <a:t>power</a:t>
            </a:r>
            <a:br>
              <a:rPr lang="en-US" kern="0" dirty="0" smtClean="0"/>
            </a:br>
            <a:r>
              <a:rPr lang="en-US" kern="0" dirty="0" smtClean="0"/>
              <a:t>                   </a:t>
            </a:r>
            <a:r>
              <a:rPr lang="en-US" kern="0" dirty="0" smtClean="0"/>
              <a:t/>
            </a:r>
            <a:br>
              <a:rPr lang="en-US" kern="0" dirty="0" smtClean="0"/>
            </a:br>
            <a:r>
              <a:rPr lang="en-US" kern="0" dirty="0" smtClean="0"/>
              <a:t/>
            </a:r>
            <a:br>
              <a:rPr lang="en-US" kern="0" dirty="0" smtClean="0"/>
            </a:br>
            <a:r>
              <a:rPr lang="en-US" kern="0" dirty="0" smtClean="0"/>
              <a:t/>
            </a:r>
            <a:br>
              <a:rPr lang="en-US" kern="0" dirty="0" smtClean="0"/>
            </a:br>
            <a:r>
              <a:rPr lang="en-US" kern="0" dirty="0" smtClean="0"/>
              <a:t/>
            </a:r>
            <a:br>
              <a:rPr lang="en-US" kern="0" dirty="0" smtClean="0"/>
            </a:br>
            <a:endParaRPr lang="en-US" kern="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964" y="1000319"/>
            <a:ext cx="2802835" cy="28028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359" y="3974755"/>
            <a:ext cx="2590800" cy="13811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6159" y="4100430"/>
            <a:ext cx="2476500" cy="1847850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 bwMode="auto">
          <a:xfrm flipV="1">
            <a:off x="1020278" y="3448878"/>
            <a:ext cx="0" cy="3542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Elbow Connector 46"/>
          <p:cNvCxnSpPr/>
          <p:nvPr/>
        </p:nvCxnSpPr>
        <p:spPr bwMode="auto">
          <a:xfrm>
            <a:off x="1020278" y="3448879"/>
            <a:ext cx="1866377" cy="430102"/>
          </a:xfrm>
          <a:prstGeom prst="bentConnector3">
            <a:avLst>
              <a:gd name="adj1" fmla="val 100025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6" name="Straight Connector 55"/>
          <p:cNvCxnSpPr/>
          <p:nvPr/>
        </p:nvCxnSpPr>
        <p:spPr bwMode="auto">
          <a:xfrm flipV="1">
            <a:off x="1020278" y="5222556"/>
            <a:ext cx="0" cy="3542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Elbow Connector 56"/>
          <p:cNvCxnSpPr/>
          <p:nvPr/>
        </p:nvCxnSpPr>
        <p:spPr bwMode="auto">
          <a:xfrm flipV="1">
            <a:off x="1020278" y="5186170"/>
            <a:ext cx="2011680" cy="388507"/>
          </a:xfrm>
          <a:prstGeom prst="bentConnector3">
            <a:avLst>
              <a:gd name="adj1" fmla="val 9976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0" name="Elbow Connector 59"/>
          <p:cNvCxnSpPr/>
          <p:nvPr/>
        </p:nvCxnSpPr>
        <p:spPr bwMode="auto">
          <a:xfrm rot="10800000" flipV="1">
            <a:off x="3616572" y="3454087"/>
            <a:ext cx="1715826" cy="424894"/>
          </a:xfrm>
          <a:prstGeom prst="bentConnector3">
            <a:avLst>
              <a:gd name="adj1" fmla="val 10048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5" name="Elbow Connector 64"/>
          <p:cNvCxnSpPr/>
          <p:nvPr/>
        </p:nvCxnSpPr>
        <p:spPr bwMode="auto">
          <a:xfrm rot="10800000">
            <a:off x="3823921" y="5180267"/>
            <a:ext cx="1237595" cy="947355"/>
          </a:xfrm>
          <a:prstGeom prst="bentConnector3">
            <a:avLst>
              <a:gd name="adj1" fmla="val 99775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8" name="Straight Connector 67"/>
          <p:cNvCxnSpPr/>
          <p:nvPr/>
        </p:nvCxnSpPr>
        <p:spPr bwMode="auto">
          <a:xfrm flipV="1">
            <a:off x="5332398" y="3448878"/>
            <a:ext cx="0" cy="5258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0" name="Straight Connector 69"/>
          <p:cNvCxnSpPr/>
          <p:nvPr/>
        </p:nvCxnSpPr>
        <p:spPr bwMode="auto">
          <a:xfrm flipV="1">
            <a:off x="5062889" y="5973680"/>
            <a:ext cx="0" cy="1544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1346751" y="3516824"/>
            <a:ext cx="1838474" cy="362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84" charset="2"/>
              <a:buChar char="§"/>
              <a:defRPr sz="2000">
                <a:solidFill>
                  <a:schemeClr val="accent1"/>
                </a:solidFill>
                <a:latin typeface="+mn-lt"/>
                <a:ea typeface="+mn-ea"/>
                <a:cs typeface="ＭＳ Ｐゴシック" pitchFamily="84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84" charset="2"/>
              <a:buChar char="§"/>
              <a:defRPr>
                <a:solidFill>
                  <a:schemeClr val="accent1"/>
                </a:solidFill>
                <a:latin typeface="+mn-lt"/>
                <a:ea typeface="+mn-ea"/>
              </a:defRPr>
            </a:lvl2pPr>
            <a:lvl3pPr marL="10858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84" charset="2"/>
              <a:buChar char="§"/>
              <a:defRPr sz="1600">
                <a:solidFill>
                  <a:schemeClr val="accent1"/>
                </a:solidFill>
                <a:latin typeface="+mn-lt"/>
                <a:ea typeface="+mn-ea"/>
              </a:defRPr>
            </a:lvl3pPr>
            <a:lvl4pPr marL="14287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84" charset="2"/>
              <a:buChar char="§"/>
              <a:defRPr sz="1600">
                <a:solidFill>
                  <a:schemeClr val="accent1"/>
                </a:solidFill>
                <a:latin typeface="+mn-lt"/>
                <a:ea typeface="+mn-ea"/>
              </a:defRPr>
            </a:lvl4pPr>
            <a:lvl5pPr marL="17716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84" charset="2"/>
              <a:buChar char="§"/>
              <a:defRPr sz="1400">
                <a:solidFill>
                  <a:schemeClr val="accent1"/>
                </a:solidFill>
                <a:latin typeface="+mn-lt"/>
                <a:ea typeface="+mn-ea"/>
              </a:defRPr>
            </a:lvl5pPr>
            <a:lvl6pPr marL="22288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68A9"/>
              </a:buClr>
              <a:buFont typeface="Wingdings" pitchFamily="2" charset="2"/>
              <a:buChar char="§"/>
              <a:defRPr sz="1400">
                <a:solidFill>
                  <a:srgbClr val="474747"/>
                </a:solidFill>
                <a:latin typeface="+mn-lt"/>
                <a:ea typeface="+mn-ea"/>
              </a:defRPr>
            </a:lvl6pPr>
            <a:lvl7pPr marL="26860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68A9"/>
              </a:buClr>
              <a:buFont typeface="Wingdings" pitchFamily="2" charset="2"/>
              <a:buChar char="§"/>
              <a:defRPr sz="1400">
                <a:solidFill>
                  <a:srgbClr val="474747"/>
                </a:solidFill>
                <a:latin typeface="+mn-lt"/>
                <a:ea typeface="+mn-ea"/>
              </a:defRPr>
            </a:lvl7pPr>
            <a:lvl8pPr marL="31432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68A9"/>
              </a:buClr>
              <a:buFont typeface="Wingdings" pitchFamily="2" charset="2"/>
              <a:buChar char="§"/>
              <a:defRPr sz="1400">
                <a:solidFill>
                  <a:srgbClr val="474747"/>
                </a:solidFill>
                <a:latin typeface="+mn-lt"/>
                <a:ea typeface="+mn-ea"/>
              </a:defRPr>
            </a:lvl8pPr>
            <a:lvl9pPr marL="3600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68A9"/>
              </a:buClr>
              <a:buFont typeface="Wingdings" pitchFamily="2" charset="2"/>
              <a:buChar char="§"/>
              <a:defRPr sz="1400">
                <a:solidFill>
                  <a:srgbClr val="474747"/>
                </a:solidFill>
                <a:latin typeface="+mn-lt"/>
                <a:ea typeface="+mn-ea"/>
              </a:defRPr>
            </a:lvl9pPr>
          </a:lstStyle>
          <a:p>
            <a:pPr marL="400050" lvl="1" indent="0" defTabSz="914400">
              <a:buNone/>
            </a:pPr>
            <a:r>
              <a:rPr lang="en-US" kern="0" dirty="0" smtClean="0"/>
              <a:t>      5V DC</a:t>
            </a:r>
            <a:endParaRPr lang="en-US" kern="0" dirty="0" smtClean="0"/>
          </a:p>
        </p:txBody>
      </p:sp>
    </p:spTree>
    <p:extLst>
      <p:ext uri="{BB962C8B-B14F-4D97-AF65-F5344CB8AC3E}">
        <p14:creationId xmlns:p14="http://schemas.microsoft.com/office/powerpoint/2010/main" val="339292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Step 3a: Connecting the Relays - Demo</a:t>
            </a:r>
            <a:endParaRPr lang="en-US" sz="2000" dirty="0"/>
          </a:p>
        </p:txBody>
      </p:sp>
      <p:sp>
        <p:nvSpPr>
          <p:cNvPr id="4" name="AutoShape 2" descr="Image result for technical ide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4" descr="Image result for technical ide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55575" y="4492487"/>
            <a:ext cx="8458200" cy="1232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84" charset="2"/>
              <a:buChar char="§"/>
              <a:defRPr sz="2000">
                <a:solidFill>
                  <a:schemeClr val="accent1"/>
                </a:solidFill>
                <a:latin typeface="+mn-lt"/>
                <a:ea typeface="+mn-ea"/>
                <a:cs typeface="ＭＳ Ｐゴシック" pitchFamily="84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84" charset="2"/>
              <a:buChar char="§"/>
              <a:defRPr>
                <a:solidFill>
                  <a:schemeClr val="accent1"/>
                </a:solidFill>
                <a:latin typeface="+mn-lt"/>
                <a:ea typeface="+mn-ea"/>
              </a:defRPr>
            </a:lvl2pPr>
            <a:lvl3pPr marL="10858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84" charset="2"/>
              <a:buChar char="§"/>
              <a:defRPr sz="1600">
                <a:solidFill>
                  <a:schemeClr val="accent1"/>
                </a:solidFill>
                <a:latin typeface="+mn-lt"/>
                <a:ea typeface="+mn-ea"/>
              </a:defRPr>
            </a:lvl3pPr>
            <a:lvl4pPr marL="14287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84" charset="2"/>
              <a:buChar char="§"/>
              <a:defRPr sz="1600">
                <a:solidFill>
                  <a:schemeClr val="accent1"/>
                </a:solidFill>
                <a:latin typeface="+mn-lt"/>
                <a:ea typeface="+mn-ea"/>
              </a:defRPr>
            </a:lvl4pPr>
            <a:lvl5pPr marL="17716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84" charset="2"/>
              <a:buChar char="§"/>
              <a:defRPr sz="1400">
                <a:solidFill>
                  <a:schemeClr val="accent1"/>
                </a:solidFill>
                <a:latin typeface="+mn-lt"/>
                <a:ea typeface="+mn-ea"/>
              </a:defRPr>
            </a:lvl5pPr>
            <a:lvl6pPr marL="22288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68A9"/>
              </a:buClr>
              <a:buFont typeface="Wingdings" pitchFamily="2" charset="2"/>
              <a:buChar char="§"/>
              <a:defRPr sz="1400">
                <a:solidFill>
                  <a:srgbClr val="474747"/>
                </a:solidFill>
                <a:latin typeface="+mn-lt"/>
                <a:ea typeface="+mn-ea"/>
              </a:defRPr>
            </a:lvl6pPr>
            <a:lvl7pPr marL="26860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68A9"/>
              </a:buClr>
              <a:buFont typeface="Wingdings" pitchFamily="2" charset="2"/>
              <a:buChar char="§"/>
              <a:defRPr sz="1400">
                <a:solidFill>
                  <a:srgbClr val="474747"/>
                </a:solidFill>
                <a:latin typeface="+mn-lt"/>
                <a:ea typeface="+mn-ea"/>
              </a:defRPr>
            </a:lvl7pPr>
            <a:lvl8pPr marL="31432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68A9"/>
              </a:buClr>
              <a:buFont typeface="Wingdings" pitchFamily="2" charset="2"/>
              <a:buChar char="§"/>
              <a:defRPr sz="1400">
                <a:solidFill>
                  <a:srgbClr val="474747"/>
                </a:solidFill>
                <a:latin typeface="+mn-lt"/>
                <a:ea typeface="+mn-ea"/>
              </a:defRPr>
            </a:lvl8pPr>
            <a:lvl9pPr marL="3600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68A9"/>
              </a:buClr>
              <a:buFont typeface="Wingdings" pitchFamily="2" charset="2"/>
              <a:buChar char="§"/>
              <a:defRPr sz="1400">
                <a:solidFill>
                  <a:srgbClr val="474747"/>
                </a:solidFill>
                <a:latin typeface="+mn-lt"/>
                <a:ea typeface="+mn-ea"/>
              </a:defRPr>
            </a:lvl9pPr>
          </a:lstStyle>
          <a:p>
            <a:pPr marL="0" indent="0" defTabSz="914400">
              <a:buFont typeface="Wingdings" pitchFamily="84" charset="2"/>
              <a:buNone/>
            </a:pPr>
            <a:endParaRPr lang="en-US" kern="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690" y="2213811"/>
            <a:ext cx="3859359" cy="27566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5" y="1977887"/>
            <a:ext cx="5029200" cy="2667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93921" y="1102887"/>
            <a:ext cx="8216982" cy="462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27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168" y="3499816"/>
            <a:ext cx="2752725" cy="1657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885" y="4522304"/>
            <a:ext cx="2847975" cy="1600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Step 3b: Connecting the Servo - Demo</a:t>
            </a:r>
            <a:endParaRPr lang="en-US" sz="2000" dirty="0"/>
          </a:p>
        </p:txBody>
      </p:sp>
      <p:sp>
        <p:nvSpPr>
          <p:cNvPr id="4" name="AutoShape 2" descr="Image result for technical ide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4" descr="Image result for technical ide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099" y="1451319"/>
            <a:ext cx="2209800" cy="206692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0" y="1125309"/>
            <a:ext cx="8458200" cy="37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84" charset="2"/>
              <a:buChar char="§"/>
              <a:defRPr sz="2000">
                <a:solidFill>
                  <a:schemeClr val="accent1"/>
                </a:solidFill>
                <a:latin typeface="+mn-lt"/>
                <a:ea typeface="+mn-ea"/>
                <a:cs typeface="ＭＳ Ｐゴシック" pitchFamily="84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84" charset="2"/>
              <a:buChar char="§"/>
              <a:defRPr>
                <a:solidFill>
                  <a:schemeClr val="accent1"/>
                </a:solidFill>
                <a:latin typeface="+mn-lt"/>
                <a:ea typeface="+mn-ea"/>
              </a:defRPr>
            </a:lvl2pPr>
            <a:lvl3pPr marL="10858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84" charset="2"/>
              <a:buChar char="§"/>
              <a:defRPr sz="1600">
                <a:solidFill>
                  <a:schemeClr val="accent1"/>
                </a:solidFill>
                <a:latin typeface="+mn-lt"/>
                <a:ea typeface="+mn-ea"/>
              </a:defRPr>
            </a:lvl3pPr>
            <a:lvl4pPr marL="14287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84" charset="2"/>
              <a:buChar char="§"/>
              <a:defRPr sz="1600">
                <a:solidFill>
                  <a:schemeClr val="accent1"/>
                </a:solidFill>
                <a:latin typeface="+mn-lt"/>
                <a:ea typeface="+mn-ea"/>
              </a:defRPr>
            </a:lvl4pPr>
            <a:lvl5pPr marL="17716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84" charset="2"/>
              <a:buChar char="§"/>
              <a:defRPr sz="1400">
                <a:solidFill>
                  <a:schemeClr val="accent1"/>
                </a:solidFill>
                <a:latin typeface="+mn-lt"/>
                <a:ea typeface="+mn-ea"/>
              </a:defRPr>
            </a:lvl5pPr>
            <a:lvl6pPr marL="22288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68A9"/>
              </a:buClr>
              <a:buFont typeface="Wingdings" pitchFamily="2" charset="2"/>
              <a:buChar char="§"/>
              <a:defRPr sz="1400">
                <a:solidFill>
                  <a:srgbClr val="474747"/>
                </a:solidFill>
                <a:latin typeface="+mn-lt"/>
                <a:ea typeface="+mn-ea"/>
              </a:defRPr>
            </a:lvl6pPr>
            <a:lvl7pPr marL="26860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68A9"/>
              </a:buClr>
              <a:buFont typeface="Wingdings" pitchFamily="2" charset="2"/>
              <a:buChar char="§"/>
              <a:defRPr sz="1400">
                <a:solidFill>
                  <a:srgbClr val="474747"/>
                </a:solidFill>
                <a:latin typeface="+mn-lt"/>
                <a:ea typeface="+mn-ea"/>
              </a:defRPr>
            </a:lvl7pPr>
            <a:lvl8pPr marL="31432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68A9"/>
              </a:buClr>
              <a:buFont typeface="Wingdings" pitchFamily="2" charset="2"/>
              <a:buChar char="§"/>
              <a:defRPr sz="1400">
                <a:solidFill>
                  <a:srgbClr val="474747"/>
                </a:solidFill>
                <a:latin typeface="+mn-lt"/>
                <a:ea typeface="+mn-ea"/>
              </a:defRPr>
            </a:lvl8pPr>
            <a:lvl9pPr marL="3600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68A9"/>
              </a:buClr>
              <a:buFont typeface="Wingdings" pitchFamily="2" charset="2"/>
              <a:buChar char="§"/>
              <a:defRPr sz="1400">
                <a:solidFill>
                  <a:srgbClr val="474747"/>
                </a:solidFill>
                <a:latin typeface="+mn-lt"/>
                <a:ea typeface="+mn-ea"/>
              </a:defRPr>
            </a:lvl9pPr>
          </a:lstStyle>
          <a:p>
            <a:pPr marL="857250" lvl="1" indent="-457200" defTabSz="914400">
              <a:buFont typeface="+mj-lt"/>
              <a:buAutoNum type="arabicPeriod"/>
            </a:pPr>
            <a:r>
              <a:rPr lang="en-US" kern="0" dirty="0" smtClean="0"/>
              <a:t>A servo is a small motor attached to gears that</a:t>
            </a:r>
            <a:br>
              <a:rPr lang="en-US" kern="0" dirty="0" smtClean="0"/>
            </a:br>
            <a:r>
              <a:rPr lang="en-US" kern="0" dirty="0" smtClean="0"/>
              <a:t>takes a digital signal and converts it into</a:t>
            </a:r>
            <a:br>
              <a:rPr lang="en-US" kern="0" dirty="0" smtClean="0"/>
            </a:br>
            <a:r>
              <a:rPr lang="en-US" kern="0" dirty="0" smtClean="0"/>
              <a:t>a rotational position.</a:t>
            </a:r>
          </a:p>
          <a:p>
            <a:pPr marL="857250" lvl="1" indent="-457200" defTabSz="914400">
              <a:buFont typeface="+mj-lt"/>
              <a:buAutoNum type="arabicPeriod"/>
            </a:pPr>
            <a:endParaRPr lang="en-US" kern="0" dirty="0" smtClean="0"/>
          </a:p>
          <a:p>
            <a:pPr marL="857250" lvl="1" indent="-457200" defTabSz="914400">
              <a:buFont typeface="+mj-lt"/>
              <a:buAutoNum type="arabicPeriod"/>
            </a:pPr>
            <a:r>
              <a:rPr lang="en-US" kern="0" dirty="0" smtClean="0"/>
              <a:t>A </a:t>
            </a:r>
            <a:r>
              <a:rPr lang="en-US" kern="0" dirty="0" smtClean="0"/>
              <a:t>servo will turn to a </a:t>
            </a:r>
            <a:r>
              <a:rPr lang="en-US" kern="0" dirty="0" smtClean="0"/>
              <a:t>position</a:t>
            </a:r>
            <a:r>
              <a:rPr lang="en-US" kern="0" dirty="0"/>
              <a:t/>
            </a:r>
            <a:br>
              <a:rPr lang="en-US" kern="0" dirty="0"/>
            </a:br>
            <a:r>
              <a:rPr lang="en-US" kern="0" dirty="0" smtClean="0"/>
              <a:t>usually between 0 and 180 degrees.</a:t>
            </a:r>
            <a:br>
              <a:rPr lang="en-US" kern="0" dirty="0" smtClean="0"/>
            </a:br>
            <a:endParaRPr lang="en-US" kern="0" dirty="0"/>
          </a:p>
          <a:p>
            <a:pPr marL="857250" lvl="1" indent="-457200" defTabSz="914400">
              <a:buFont typeface="+mj-lt"/>
              <a:buAutoNum type="arabicPeriod"/>
            </a:pPr>
            <a:r>
              <a:rPr lang="en-US" kern="0" dirty="0" smtClean="0"/>
              <a:t>They are used in RC cars, boats, and planes to</a:t>
            </a:r>
            <a:br>
              <a:rPr lang="en-US" kern="0" dirty="0" smtClean="0"/>
            </a:br>
            <a:r>
              <a:rPr lang="en-US" kern="0" dirty="0" smtClean="0"/>
              <a:t>turn the wheels/rudder/aileron</a:t>
            </a:r>
          </a:p>
          <a:p>
            <a:pPr marL="857250" lvl="1" indent="-457200" defTabSz="914400">
              <a:buFont typeface="+mj-lt"/>
              <a:buAutoNum type="arabicPeriod"/>
            </a:pPr>
            <a:endParaRPr lang="en-US" kern="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537" y="3946249"/>
            <a:ext cx="2466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48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Step 4: Programming the Arduino - Demo</a:t>
            </a:r>
            <a:endParaRPr lang="en-US" sz="2000" dirty="0"/>
          </a:p>
        </p:txBody>
      </p:sp>
      <p:sp>
        <p:nvSpPr>
          <p:cNvPr id="4" name="AutoShape 2" descr="Image result for technical ide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4" descr="Image result for technical ide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-174892" y="1099223"/>
            <a:ext cx="7842206" cy="2132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84" charset="2"/>
              <a:buChar char="§"/>
              <a:defRPr sz="2000">
                <a:solidFill>
                  <a:schemeClr val="accent1"/>
                </a:solidFill>
                <a:latin typeface="+mn-lt"/>
                <a:ea typeface="+mn-ea"/>
                <a:cs typeface="ＭＳ Ｐゴシック" pitchFamily="84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84" charset="2"/>
              <a:buChar char="§"/>
              <a:defRPr>
                <a:solidFill>
                  <a:schemeClr val="accent1"/>
                </a:solidFill>
                <a:latin typeface="+mn-lt"/>
                <a:ea typeface="+mn-ea"/>
              </a:defRPr>
            </a:lvl2pPr>
            <a:lvl3pPr marL="10858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84" charset="2"/>
              <a:buChar char="§"/>
              <a:defRPr sz="1600">
                <a:solidFill>
                  <a:schemeClr val="accent1"/>
                </a:solidFill>
                <a:latin typeface="+mn-lt"/>
                <a:ea typeface="+mn-ea"/>
              </a:defRPr>
            </a:lvl3pPr>
            <a:lvl4pPr marL="14287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84" charset="2"/>
              <a:buChar char="§"/>
              <a:defRPr sz="1600">
                <a:solidFill>
                  <a:schemeClr val="accent1"/>
                </a:solidFill>
                <a:latin typeface="+mn-lt"/>
                <a:ea typeface="+mn-ea"/>
              </a:defRPr>
            </a:lvl4pPr>
            <a:lvl5pPr marL="17716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84" charset="2"/>
              <a:buChar char="§"/>
              <a:defRPr sz="1400">
                <a:solidFill>
                  <a:schemeClr val="accent1"/>
                </a:solidFill>
                <a:latin typeface="+mn-lt"/>
                <a:ea typeface="+mn-ea"/>
              </a:defRPr>
            </a:lvl5pPr>
            <a:lvl6pPr marL="22288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68A9"/>
              </a:buClr>
              <a:buFont typeface="Wingdings" pitchFamily="2" charset="2"/>
              <a:buChar char="§"/>
              <a:defRPr sz="1400">
                <a:solidFill>
                  <a:srgbClr val="474747"/>
                </a:solidFill>
                <a:latin typeface="+mn-lt"/>
                <a:ea typeface="+mn-ea"/>
              </a:defRPr>
            </a:lvl6pPr>
            <a:lvl7pPr marL="26860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68A9"/>
              </a:buClr>
              <a:buFont typeface="Wingdings" pitchFamily="2" charset="2"/>
              <a:buChar char="§"/>
              <a:defRPr sz="1400">
                <a:solidFill>
                  <a:srgbClr val="474747"/>
                </a:solidFill>
                <a:latin typeface="+mn-lt"/>
                <a:ea typeface="+mn-ea"/>
              </a:defRPr>
            </a:lvl7pPr>
            <a:lvl8pPr marL="31432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68A9"/>
              </a:buClr>
              <a:buFont typeface="Wingdings" pitchFamily="2" charset="2"/>
              <a:buChar char="§"/>
              <a:defRPr sz="1400">
                <a:solidFill>
                  <a:srgbClr val="474747"/>
                </a:solidFill>
                <a:latin typeface="+mn-lt"/>
                <a:ea typeface="+mn-ea"/>
              </a:defRPr>
            </a:lvl8pPr>
            <a:lvl9pPr marL="3600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68A9"/>
              </a:buClr>
              <a:buFont typeface="Wingdings" pitchFamily="2" charset="2"/>
              <a:buChar char="§"/>
              <a:defRPr sz="1400">
                <a:solidFill>
                  <a:srgbClr val="474747"/>
                </a:solidFill>
                <a:latin typeface="+mn-lt"/>
                <a:ea typeface="+mn-ea"/>
              </a:defRPr>
            </a:lvl9pPr>
          </a:lstStyle>
          <a:p>
            <a:pPr marL="857250" lvl="1" indent="-457200" defTabSz="914400">
              <a:buFont typeface="+mj-lt"/>
              <a:buAutoNum type="arabicPeriod"/>
            </a:pPr>
            <a:r>
              <a:rPr lang="en-US" kern="0" dirty="0" smtClean="0"/>
              <a:t>Arduino IDE used to write </a:t>
            </a:r>
            <a:r>
              <a:rPr lang="en-US" kern="0" dirty="0" err="1" smtClean="0"/>
              <a:t>C’</a:t>
            </a:r>
            <a:r>
              <a:rPr lang="en-US" sz="1600" kern="0" dirty="0" err="1" smtClean="0"/>
              <a:t>ish</a:t>
            </a:r>
            <a:r>
              <a:rPr lang="en-US" kern="0" dirty="0" smtClean="0"/>
              <a:t> code to talk to the digital and analog pins of the Arduino</a:t>
            </a:r>
          </a:p>
          <a:p>
            <a:pPr marL="857250" lvl="1" indent="-457200" defTabSz="914400">
              <a:buFont typeface="+mj-lt"/>
              <a:buAutoNum type="arabicPeriod"/>
            </a:pPr>
            <a:endParaRPr lang="en-US" kern="0" dirty="0" smtClean="0"/>
          </a:p>
          <a:p>
            <a:pPr marL="857250" lvl="1" indent="-457200" defTabSz="914400">
              <a:buFont typeface="+mj-lt"/>
              <a:buAutoNum type="arabicPeriod"/>
            </a:pPr>
            <a:r>
              <a:rPr lang="en-US" kern="0" dirty="0" smtClean="0"/>
              <a:t>Talks to the Arduino through</a:t>
            </a:r>
            <a:br>
              <a:rPr lang="en-US" kern="0" dirty="0" smtClean="0"/>
            </a:br>
            <a:r>
              <a:rPr lang="en-US" kern="0" dirty="0" smtClean="0"/>
              <a:t> the USB port</a:t>
            </a:r>
            <a:br>
              <a:rPr lang="en-US" kern="0" dirty="0" smtClean="0"/>
            </a:br>
            <a:endParaRPr lang="en-US" kern="0" dirty="0"/>
          </a:p>
          <a:p>
            <a:pPr marL="857250" lvl="1" indent="-457200" defTabSz="914400">
              <a:buFont typeface="+mj-lt"/>
              <a:buAutoNum type="arabicPeriod"/>
            </a:pPr>
            <a:r>
              <a:rPr lang="en-US" kern="0" dirty="0" smtClean="0"/>
              <a:t>10’s of thousands of code </a:t>
            </a:r>
            <a:br>
              <a:rPr lang="en-US" kern="0" dirty="0" smtClean="0"/>
            </a:br>
            <a:r>
              <a:rPr lang="en-US" kern="0" dirty="0" smtClean="0"/>
              <a:t>examples online</a:t>
            </a:r>
            <a:br>
              <a:rPr lang="en-US" kern="0" dirty="0" smtClean="0"/>
            </a:br>
            <a:endParaRPr lang="en-US" kern="0" dirty="0" smtClean="0"/>
          </a:p>
          <a:p>
            <a:pPr marL="857250" lvl="1" indent="-457200" defTabSz="914400">
              <a:buFont typeface="+mj-lt"/>
              <a:buAutoNum type="arabicPeriod"/>
            </a:pPr>
            <a:r>
              <a:rPr lang="en-US" kern="0" dirty="0" smtClean="0"/>
              <a:t>Huge community of </a:t>
            </a:r>
            <a:br>
              <a:rPr lang="en-US" kern="0" dirty="0" smtClean="0"/>
            </a:br>
            <a:r>
              <a:rPr lang="en-US" kern="0" dirty="0" smtClean="0"/>
              <a:t>developers/hackers </a:t>
            </a:r>
          </a:p>
          <a:p>
            <a:pPr marL="857250" lvl="1" indent="-457200" defTabSz="914400">
              <a:buFont typeface="+mj-lt"/>
              <a:buAutoNum type="arabicPeriod"/>
            </a:pPr>
            <a:endParaRPr lang="en-US" kern="0" dirty="0" smtClean="0"/>
          </a:p>
          <a:p>
            <a:pPr marL="857250" lvl="1" indent="-457200" defTabSz="914400">
              <a:buFont typeface="+mj-lt"/>
              <a:buAutoNum type="arabicPeriod"/>
            </a:pPr>
            <a:endParaRPr lang="en-US" kern="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344" y="2045438"/>
            <a:ext cx="4919663" cy="4116650"/>
          </a:xfrm>
          <a:prstGeom prst="rect">
            <a:avLst/>
          </a:prstGeom>
        </p:spPr>
      </p:pic>
      <p:pic>
        <p:nvPicPr>
          <p:cNvPr id="1028" name="Picture 4" descr="http://www.werkstattworkshop.com/sites/all/themes/media/parts/arduino_un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93" y="882232"/>
            <a:ext cx="8642313" cy="515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59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Step 5: Programming </a:t>
            </a:r>
            <a:r>
              <a:rPr lang="en-US" dirty="0" smtClean="0"/>
              <a:t>the </a:t>
            </a:r>
            <a:r>
              <a:rPr lang="en-US" dirty="0" err="1" smtClean="0"/>
              <a:t>.net</a:t>
            </a:r>
            <a:r>
              <a:rPr lang="en-US" dirty="0" smtClean="0"/>
              <a:t> code - Demo</a:t>
            </a:r>
            <a:endParaRPr lang="en-US" sz="2000" dirty="0"/>
          </a:p>
        </p:txBody>
      </p:sp>
      <p:sp>
        <p:nvSpPr>
          <p:cNvPr id="4" name="AutoShape 2" descr="Image result for technical ide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4" descr="Image result for technical ide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-211756" y="1102888"/>
            <a:ext cx="8458200" cy="3129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84" charset="2"/>
              <a:buChar char="§"/>
              <a:defRPr sz="2000">
                <a:solidFill>
                  <a:schemeClr val="accent1"/>
                </a:solidFill>
                <a:latin typeface="+mn-lt"/>
                <a:ea typeface="+mn-ea"/>
                <a:cs typeface="ＭＳ Ｐゴシック" pitchFamily="84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84" charset="2"/>
              <a:buChar char="§"/>
              <a:defRPr>
                <a:solidFill>
                  <a:schemeClr val="accent1"/>
                </a:solidFill>
                <a:latin typeface="+mn-lt"/>
                <a:ea typeface="+mn-ea"/>
              </a:defRPr>
            </a:lvl2pPr>
            <a:lvl3pPr marL="10858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84" charset="2"/>
              <a:buChar char="§"/>
              <a:defRPr sz="1600">
                <a:solidFill>
                  <a:schemeClr val="accent1"/>
                </a:solidFill>
                <a:latin typeface="+mn-lt"/>
                <a:ea typeface="+mn-ea"/>
              </a:defRPr>
            </a:lvl3pPr>
            <a:lvl4pPr marL="14287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84" charset="2"/>
              <a:buChar char="§"/>
              <a:defRPr sz="1600">
                <a:solidFill>
                  <a:schemeClr val="accent1"/>
                </a:solidFill>
                <a:latin typeface="+mn-lt"/>
                <a:ea typeface="+mn-ea"/>
              </a:defRPr>
            </a:lvl4pPr>
            <a:lvl5pPr marL="17716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84" charset="2"/>
              <a:buChar char="§"/>
              <a:defRPr sz="1400">
                <a:solidFill>
                  <a:schemeClr val="accent1"/>
                </a:solidFill>
                <a:latin typeface="+mn-lt"/>
                <a:ea typeface="+mn-ea"/>
              </a:defRPr>
            </a:lvl5pPr>
            <a:lvl6pPr marL="22288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68A9"/>
              </a:buClr>
              <a:buFont typeface="Wingdings" pitchFamily="2" charset="2"/>
              <a:buChar char="§"/>
              <a:defRPr sz="1400">
                <a:solidFill>
                  <a:srgbClr val="474747"/>
                </a:solidFill>
                <a:latin typeface="+mn-lt"/>
                <a:ea typeface="+mn-ea"/>
              </a:defRPr>
            </a:lvl6pPr>
            <a:lvl7pPr marL="26860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68A9"/>
              </a:buClr>
              <a:buFont typeface="Wingdings" pitchFamily="2" charset="2"/>
              <a:buChar char="§"/>
              <a:defRPr sz="1400">
                <a:solidFill>
                  <a:srgbClr val="474747"/>
                </a:solidFill>
                <a:latin typeface="+mn-lt"/>
                <a:ea typeface="+mn-ea"/>
              </a:defRPr>
            </a:lvl7pPr>
            <a:lvl8pPr marL="31432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68A9"/>
              </a:buClr>
              <a:buFont typeface="Wingdings" pitchFamily="2" charset="2"/>
              <a:buChar char="§"/>
              <a:defRPr sz="1400">
                <a:solidFill>
                  <a:srgbClr val="474747"/>
                </a:solidFill>
                <a:latin typeface="+mn-lt"/>
                <a:ea typeface="+mn-ea"/>
              </a:defRPr>
            </a:lvl8pPr>
            <a:lvl9pPr marL="3600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68A9"/>
              </a:buClr>
              <a:buFont typeface="Wingdings" pitchFamily="2" charset="2"/>
              <a:buChar char="§"/>
              <a:defRPr sz="1400">
                <a:solidFill>
                  <a:srgbClr val="474747"/>
                </a:solidFill>
                <a:latin typeface="+mn-lt"/>
                <a:ea typeface="+mn-ea"/>
              </a:defRPr>
            </a:lvl9pPr>
          </a:lstStyle>
          <a:p>
            <a:pPr marL="857250" lvl="1" indent="-457200" defTabSz="914400">
              <a:buFont typeface="+mj-lt"/>
              <a:buAutoNum type="arabicPeriod"/>
            </a:pPr>
            <a:r>
              <a:rPr lang="en-US" kern="0" dirty="0" smtClean="0"/>
              <a:t>Web camera uses </a:t>
            </a:r>
            <a:r>
              <a:rPr lang="en-US" kern="0" dirty="0" err="1" smtClean="0"/>
              <a:t>EmguCV</a:t>
            </a:r>
            <a:r>
              <a:rPr lang="en-US" kern="0" dirty="0" smtClean="0"/>
              <a:t> for vision processing</a:t>
            </a:r>
          </a:p>
          <a:p>
            <a:pPr marL="1200150" lvl="2" indent="-457200" defTabSz="914400"/>
            <a:r>
              <a:rPr lang="en-US" kern="0" dirty="0" smtClean="0"/>
              <a:t>An open source computer vision processing library</a:t>
            </a:r>
          </a:p>
          <a:p>
            <a:pPr marL="1200150" lvl="2" indent="-457200" defTabSz="914400"/>
            <a:r>
              <a:rPr lang="en-US" kern="0" dirty="0" smtClean="0"/>
              <a:t>Facial recognition, m</a:t>
            </a:r>
            <a:r>
              <a:rPr lang="en-US" kern="0" dirty="0" smtClean="0"/>
              <a:t>otion capture, l</a:t>
            </a:r>
            <a:r>
              <a:rPr lang="en-US" kern="0" dirty="0" smtClean="0"/>
              <a:t>icense plate recognition, p</a:t>
            </a:r>
            <a:r>
              <a:rPr lang="en-US" kern="0" dirty="0" smtClean="0"/>
              <a:t>edestrian detection, s</a:t>
            </a:r>
            <a:r>
              <a:rPr lang="en-US" kern="0" dirty="0" smtClean="0"/>
              <a:t>hape detection, s</a:t>
            </a:r>
            <a:r>
              <a:rPr lang="en-US" kern="0" dirty="0" smtClean="0"/>
              <a:t>titching, video surveillance, OCR.</a:t>
            </a:r>
            <a:endParaRPr lang="en-US" kern="0" dirty="0"/>
          </a:p>
          <a:p>
            <a:pPr marL="742950" lvl="2" indent="0" defTabSz="914400">
              <a:buNone/>
            </a:pPr>
            <a:endParaRPr lang="en-US" kern="0" dirty="0" smtClean="0"/>
          </a:p>
          <a:p>
            <a:pPr marL="857250" lvl="1" indent="-457200" defTabSz="914400">
              <a:buFont typeface="+mj-lt"/>
              <a:buAutoNum type="arabicPeriod"/>
            </a:pPr>
            <a:r>
              <a:rPr lang="en-US" kern="0" dirty="0"/>
              <a:t>Xbox Controller uses </a:t>
            </a:r>
            <a:br>
              <a:rPr lang="en-US" kern="0" dirty="0"/>
            </a:br>
            <a:r>
              <a:rPr lang="en-US" kern="0" dirty="0" smtClean="0"/>
              <a:t>J2i.Net.XInputWrapper.</a:t>
            </a:r>
            <a:br>
              <a:rPr lang="en-US" kern="0" dirty="0" smtClean="0"/>
            </a:br>
            <a:endParaRPr lang="en-US" kern="0" dirty="0" smtClean="0"/>
          </a:p>
          <a:p>
            <a:pPr marL="857250" lvl="1" indent="-457200" defTabSz="914400">
              <a:buFont typeface="+mj-lt"/>
              <a:buAutoNum type="arabicPeriod"/>
            </a:pPr>
            <a:r>
              <a:rPr lang="en-US" kern="0" dirty="0" smtClean="0"/>
              <a:t>Serial communication to </a:t>
            </a:r>
            <a:br>
              <a:rPr lang="en-US" kern="0" dirty="0" smtClean="0"/>
            </a:br>
            <a:r>
              <a:rPr lang="en-US" kern="0" dirty="0" smtClean="0"/>
              <a:t>the Arduino through the</a:t>
            </a:r>
            <a:br>
              <a:rPr lang="en-US" kern="0" dirty="0" smtClean="0"/>
            </a:br>
            <a:r>
              <a:rPr lang="en-US" kern="0" dirty="0" err="1" smtClean="0"/>
              <a:t>System.IO.Ports</a:t>
            </a:r>
            <a:r>
              <a:rPr lang="en-US" kern="0" dirty="0"/>
              <a:t/>
            </a:r>
            <a:br>
              <a:rPr lang="en-US" kern="0" dirty="0"/>
            </a:br>
            <a:r>
              <a:rPr lang="en-US" kern="0" dirty="0" smtClean="0"/>
              <a:t>.</a:t>
            </a:r>
            <a:r>
              <a:rPr lang="en-US" kern="0" dirty="0" err="1" smtClean="0"/>
              <a:t>SerialPort</a:t>
            </a:r>
            <a:r>
              <a:rPr lang="en-US" kern="0" dirty="0" smtClean="0"/>
              <a:t> class</a:t>
            </a:r>
          </a:p>
          <a:p>
            <a:pPr marL="400050" lvl="1" indent="0" defTabSz="914400">
              <a:buNone/>
            </a:pPr>
            <a:endParaRPr lang="en-US" kern="0" dirty="0"/>
          </a:p>
          <a:p>
            <a:pPr marL="400050" lvl="1" indent="0" defTabSz="914400">
              <a:buNone/>
            </a:pPr>
            <a:endParaRPr lang="en-US" kern="0" dirty="0" smtClean="0"/>
          </a:p>
          <a:p>
            <a:pPr marL="857250" lvl="1" indent="-457200" defTabSz="914400">
              <a:buFont typeface="+mj-lt"/>
              <a:buAutoNum type="arabicPeriod"/>
            </a:pPr>
            <a:endParaRPr lang="en-US" kern="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917" y="2336800"/>
            <a:ext cx="5524501" cy="351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29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97632"/>
            <a:ext cx="7772400" cy="914400"/>
          </a:xfrm>
        </p:spPr>
        <p:txBody>
          <a:bodyPr/>
          <a:lstStyle/>
          <a:p>
            <a:r>
              <a:rPr lang="en-US" dirty="0" smtClean="0"/>
              <a:t>Hackathon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24" y="1263311"/>
            <a:ext cx="8787383" cy="4560033"/>
          </a:xfrm>
        </p:spPr>
        <p:txBody>
          <a:bodyPr/>
          <a:lstStyle/>
          <a:p>
            <a:endParaRPr lang="en-US" sz="1200" dirty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/>
          </a:p>
          <a:p>
            <a:pPr marL="0" indent="0">
              <a:buNone/>
            </a:pPr>
            <a:endParaRPr lang="en-US" sz="1200" dirty="0" smtClean="0"/>
          </a:p>
          <a:p>
            <a:r>
              <a:rPr lang="en-US" sz="1600" dirty="0"/>
              <a:t>2 day event Dec 10 – 11, 2015</a:t>
            </a:r>
          </a:p>
          <a:p>
            <a:r>
              <a:rPr lang="en-US" sz="1600" dirty="0"/>
              <a:t>Work on anything – doesn’t have to be work related</a:t>
            </a:r>
          </a:p>
          <a:p>
            <a:endParaRPr lang="en-US" sz="1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448" y="1053111"/>
            <a:ext cx="2490216" cy="249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21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Demo of the </a:t>
            </a:r>
            <a:r>
              <a:rPr lang="en-US" dirty="0" smtClean="0"/>
              <a:t>gun</a:t>
            </a:r>
            <a:endParaRPr lang="en-US" sz="2000" dirty="0"/>
          </a:p>
        </p:txBody>
      </p:sp>
      <p:sp>
        <p:nvSpPr>
          <p:cNvPr id="4" name="AutoShape 2" descr="Image result for technical ide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4" descr="Image result for technical ide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235088" y="1760000"/>
            <a:ext cx="8458200" cy="3129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84" charset="2"/>
              <a:buChar char="§"/>
              <a:defRPr sz="2000">
                <a:solidFill>
                  <a:schemeClr val="accent1"/>
                </a:solidFill>
                <a:latin typeface="+mn-lt"/>
                <a:ea typeface="+mn-ea"/>
                <a:cs typeface="ＭＳ Ｐゴシック" pitchFamily="84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84" charset="2"/>
              <a:buChar char="§"/>
              <a:defRPr>
                <a:solidFill>
                  <a:schemeClr val="accent1"/>
                </a:solidFill>
                <a:latin typeface="+mn-lt"/>
                <a:ea typeface="+mn-ea"/>
              </a:defRPr>
            </a:lvl2pPr>
            <a:lvl3pPr marL="10858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84" charset="2"/>
              <a:buChar char="§"/>
              <a:defRPr sz="1600">
                <a:solidFill>
                  <a:schemeClr val="accent1"/>
                </a:solidFill>
                <a:latin typeface="+mn-lt"/>
                <a:ea typeface="+mn-ea"/>
              </a:defRPr>
            </a:lvl3pPr>
            <a:lvl4pPr marL="14287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84" charset="2"/>
              <a:buChar char="§"/>
              <a:defRPr sz="1600">
                <a:solidFill>
                  <a:schemeClr val="accent1"/>
                </a:solidFill>
                <a:latin typeface="+mn-lt"/>
                <a:ea typeface="+mn-ea"/>
              </a:defRPr>
            </a:lvl4pPr>
            <a:lvl5pPr marL="17716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84" charset="2"/>
              <a:buChar char="§"/>
              <a:defRPr sz="1400">
                <a:solidFill>
                  <a:schemeClr val="accent1"/>
                </a:solidFill>
                <a:latin typeface="+mn-lt"/>
                <a:ea typeface="+mn-ea"/>
              </a:defRPr>
            </a:lvl5pPr>
            <a:lvl6pPr marL="22288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68A9"/>
              </a:buClr>
              <a:buFont typeface="Wingdings" pitchFamily="2" charset="2"/>
              <a:buChar char="§"/>
              <a:defRPr sz="1400">
                <a:solidFill>
                  <a:srgbClr val="474747"/>
                </a:solidFill>
                <a:latin typeface="+mn-lt"/>
                <a:ea typeface="+mn-ea"/>
              </a:defRPr>
            </a:lvl6pPr>
            <a:lvl7pPr marL="26860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68A9"/>
              </a:buClr>
              <a:buFont typeface="Wingdings" pitchFamily="2" charset="2"/>
              <a:buChar char="§"/>
              <a:defRPr sz="1400">
                <a:solidFill>
                  <a:srgbClr val="474747"/>
                </a:solidFill>
                <a:latin typeface="+mn-lt"/>
                <a:ea typeface="+mn-ea"/>
              </a:defRPr>
            </a:lvl7pPr>
            <a:lvl8pPr marL="31432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68A9"/>
              </a:buClr>
              <a:buFont typeface="Wingdings" pitchFamily="2" charset="2"/>
              <a:buChar char="§"/>
              <a:defRPr sz="1400">
                <a:solidFill>
                  <a:srgbClr val="474747"/>
                </a:solidFill>
                <a:latin typeface="+mn-lt"/>
                <a:ea typeface="+mn-ea"/>
              </a:defRPr>
            </a:lvl8pPr>
            <a:lvl9pPr marL="3600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68A9"/>
              </a:buClr>
              <a:buFont typeface="Wingdings" pitchFamily="2" charset="2"/>
              <a:buChar char="§"/>
              <a:defRPr sz="1400">
                <a:solidFill>
                  <a:srgbClr val="474747"/>
                </a:solidFill>
                <a:latin typeface="+mn-lt"/>
                <a:ea typeface="+mn-ea"/>
              </a:defRPr>
            </a:lvl9pPr>
          </a:lstStyle>
          <a:p>
            <a:pPr marL="400050" lvl="1" indent="0" defTabSz="914400">
              <a:buNone/>
            </a:pPr>
            <a:endParaRPr lang="en-US" kern="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324" y="1258062"/>
            <a:ext cx="4464050" cy="318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06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Peripherals are Available for the Arduino?</a:t>
            </a:r>
            <a:endParaRPr lang="en-US" sz="2000" dirty="0"/>
          </a:p>
        </p:txBody>
      </p:sp>
      <p:sp>
        <p:nvSpPr>
          <p:cNvPr id="4" name="AutoShape 2" descr="Image result for technical ide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4" descr="Image result for technical ide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55574" y="1212574"/>
            <a:ext cx="8458200" cy="1152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84" charset="2"/>
              <a:buChar char="§"/>
              <a:defRPr sz="2000">
                <a:solidFill>
                  <a:schemeClr val="accent1"/>
                </a:solidFill>
                <a:latin typeface="+mn-lt"/>
                <a:ea typeface="+mn-ea"/>
                <a:cs typeface="ＭＳ Ｐゴシック" pitchFamily="84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84" charset="2"/>
              <a:buChar char="§"/>
              <a:defRPr>
                <a:solidFill>
                  <a:schemeClr val="accent1"/>
                </a:solidFill>
                <a:latin typeface="+mn-lt"/>
                <a:ea typeface="+mn-ea"/>
              </a:defRPr>
            </a:lvl2pPr>
            <a:lvl3pPr marL="10858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84" charset="2"/>
              <a:buChar char="§"/>
              <a:defRPr sz="1600">
                <a:solidFill>
                  <a:schemeClr val="accent1"/>
                </a:solidFill>
                <a:latin typeface="+mn-lt"/>
                <a:ea typeface="+mn-ea"/>
              </a:defRPr>
            </a:lvl3pPr>
            <a:lvl4pPr marL="14287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84" charset="2"/>
              <a:buChar char="§"/>
              <a:defRPr sz="1600">
                <a:solidFill>
                  <a:schemeClr val="accent1"/>
                </a:solidFill>
                <a:latin typeface="+mn-lt"/>
                <a:ea typeface="+mn-ea"/>
              </a:defRPr>
            </a:lvl4pPr>
            <a:lvl5pPr marL="17716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Wingdings" pitchFamily="84" charset="2"/>
              <a:buChar char="§"/>
              <a:defRPr sz="1400">
                <a:solidFill>
                  <a:schemeClr val="accent1"/>
                </a:solidFill>
                <a:latin typeface="+mn-lt"/>
                <a:ea typeface="+mn-ea"/>
              </a:defRPr>
            </a:lvl5pPr>
            <a:lvl6pPr marL="22288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68A9"/>
              </a:buClr>
              <a:buFont typeface="Wingdings" pitchFamily="2" charset="2"/>
              <a:buChar char="§"/>
              <a:defRPr sz="1400">
                <a:solidFill>
                  <a:srgbClr val="474747"/>
                </a:solidFill>
                <a:latin typeface="+mn-lt"/>
                <a:ea typeface="+mn-ea"/>
              </a:defRPr>
            </a:lvl6pPr>
            <a:lvl7pPr marL="26860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68A9"/>
              </a:buClr>
              <a:buFont typeface="Wingdings" pitchFamily="2" charset="2"/>
              <a:buChar char="§"/>
              <a:defRPr sz="1400">
                <a:solidFill>
                  <a:srgbClr val="474747"/>
                </a:solidFill>
                <a:latin typeface="+mn-lt"/>
                <a:ea typeface="+mn-ea"/>
              </a:defRPr>
            </a:lvl7pPr>
            <a:lvl8pPr marL="31432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68A9"/>
              </a:buClr>
              <a:buFont typeface="Wingdings" pitchFamily="2" charset="2"/>
              <a:buChar char="§"/>
              <a:defRPr sz="1400">
                <a:solidFill>
                  <a:srgbClr val="474747"/>
                </a:solidFill>
                <a:latin typeface="+mn-lt"/>
                <a:ea typeface="+mn-ea"/>
              </a:defRPr>
            </a:lvl8pPr>
            <a:lvl9pPr marL="3600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68A9"/>
              </a:buClr>
              <a:buFont typeface="Wingdings" pitchFamily="2" charset="2"/>
              <a:buChar char="§"/>
              <a:defRPr sz="1400">
                <a:solidFill>
                  <a:srgbClr val="474747"/>
                </a:solidFill>
                <a:latin typeface="+mn-lt"/>
                <a:ea typeface="+mn-ea"/>
              </a:defRPr>
            </a:lvl9pPr>
          </a:lstStyle>
          <a:p>
            <a:pPr marL="457200" indent="-457200" defTabSz="914400">
              <a:buFont typeface="+mj-lt"/>
              <a:buAutoNum type="arabicParenR"/>
            </a:pPr>
            <a:r>
              <a:rPr lang="en-US" kern="0" dirty="0" smtClean="0"/>
              <a:t>Digital</a:t>
            </a:r>
          </a:p>
          <a:p>
            <a:pPr marL="857250" lvl="1" indent="-457200" defTabSz="914400"/>
            <a:r>
              <a:rPr lang="en-US" kern="0" dirty="0" smtClean="0"/>
              <a:t>Mechanical (relay, servo, stepper motor, DC motor)</a:t>
            </a:r>
          </a:p>
          <a:p>
            <a:pPr marL="857250" lvl="1" indent="-457200" defTabSz="914400"/>
            <a:r>
              <a:rPr lang="en-US" kern="0" dirty="0" smtClean="0"/>
              <a:t>Home security (motion sensor, window/door break sensor)</a:t>
            </a:r>
          </a:p>
          <a:p>
            <a:pPr marL="457200" indent="-457200" defTabSz="914400">
              <a:buFont typeface="+mj-lt"/>
              <a:buAutoNum type="arabicParenR"/>
            </a:pPr>
            <a:endParaRPr lang="en-US" kern="0" dirty="0"/>
          </a:p>
          <a:p>
            <a:pPr marL="457200" indent="-457200" defTabSz="914400">
              <a:buFont typeface="+mj-lt"/>
              <a:buAutoNum type="arabicParenR"/>
            </a:pPr>
            <a:r>
              <a:rPr lang="en-US" kern="0" dirty="0" smtClean="0"/>
              <a:t>Analog</a:t>
            </a:r>
          </a:p>
          <a:p>
            <a:pPr marL="857250" lvl="1" indent="-457200" defTabSz="914400"/>
            <a:r>
              <a:rPr lang="en-US" kern="0" dirty="0" smtClean="0"/>
              <a:t>Weather sensors (temp, humidity, barometric pressure)</a:t>
            </a:r>
          </a:p>
          <a:p>
            <a:pPr marL="857250" lvl="1" indent="-457200" defTabSz="914400"/>
            <a:r>
              <a:rPr lang="en-US" kern="0" dirty="0" smtClean="0"/>
              <a:t>Biometric (fingerprint, muscle, heart rate, pulse, pH, neural)</a:t>
            </a:r>
          </a:p>
          <a:p>
            <a:pPr marL="857250" lvl="1" indent="-457200" defTabSz="914400"/>
            <a:r>
              <a:rPr lang="en-US" kern="0" dirty="0" smtClean="0"/>
              <a:t>Environment (CO, alcohol, methane, LPG, dust, hydrogen, radiation)</a:t>
            </a:r>
          </a:p>
          <a:p>
            <a:pPr marL="857250" lvl="1" indent="-457200" defTabSz="914400"/>
            <a:r>
              <a:rPr lang="en-US" kern="0" dirty="0" smtClean="0"/>
              <a:t>Light/Imaging (UV, RGB, luminosity, CMOS, webcam, laser distance)</a:t>
            </a:r>
          </a:p>
          <a:p>
            <a:pPr marL="857250" lvl="1" indent="-457200" defTabSz="914400"/>
            <a:r>
              <a:rPr lang="en-US" kern="0" dirty="0" smtClean="0"/>
              <a:t>Infrared (FLIR, proximity, IR emitter/detector)</a:t>
            </a:r>
            <a:br>
              <a:rPr lang="en-US" kern="0" dirty="0" smtClean="0"/>
            </a:br>
            <a:endParaRPr lang="en-US" kern="0" dirty="0" smtClean="0"/>
          </a:p>
          <a:p>
            <a:pPr marL="457200" indent="-457200" defTabSz="914400">
              <a:buFont typeface="+mj-lt"/>
              <a:buAutoNum type="arabicParenR"/>
            </a:pPr>
            <a:r>
              <a:rPr lang="en-US" kern="0" dirty="0" smtClean="0"/>
              <a:t>Communication / Serial</a:t>
            </a:r>
          </a:p>
          <a:p>
            <a:pPr lvl="1" defTabSz="914400"/>
            <a:r>
              <a:rPr lang="en-US" kern="0" dirty="0" smtClean="0"/>
              <a:t>Cell/GPRS, </a:t>
            </a:r>
            <a:r>
              <a:rPr lang="en-US" kern="0" dirty="0" err="1" smtClean="0"/>
              <a:t>WiFi</a:t>
            </a:r>
            <a:r>
              <a:rPr lang="en-US" kern="0" dirty="0" smtClean="0"/>
              <a:t>, Ethernet, Bluetooth, RF (315 </a:t>
            </a:r>
            <a:r>
              <a:rPr lang="en-US" kern="0" dirty="0"/>
              <a:t>M</a:t>
            </a:r>
            <a:r>
              <a:rPr lang="en-US" kern="0" dirty="0" smtClean="0"/>
              <a:t>Hz to 2.4 </a:t>
            </a:r>
            <a:r>
              <a:rPr lang="en-US" kern="0" dirty="0"/>
              <a:t>G</a:t>
            </a:r>
            <a:r>
              <a:rPr lang="en-US" kern="0" dirty="0" smtClean="0"/>
              <a:t>Hz ) with ranges exceeding 10km, Serial</a:t>
            </a:r>
          </a:p>
          <a:p>
            <a:pPr lvl="1" defTabSz="914400"/>
            <a:endParaRPr lang="en-US" kern="0" dirty="0" smtClean="0"/>
          </a:p>
          <a:p>
            <a:pPr marL="457200" indent="-457200" defTabSz="914400">
              <a:buFont typeface="+mj-lt"/>
              <a:buAutoNum type="arabicParenR"/>
            </a:pPr>
            <a:endParaRPr lang="en-US" kern="0" dirty="0" smtClean="0"/>
          </a:p>
          <a:p>
            <a:pPr marL="457200" indent="-457200" defTabSz="914400">
              <a:buFont typeface="+mj-lt"/>
              <a:buAutoNum type="arabicParenR"/>
            </a:pPr>
            <a:endParaRPr lang="en-US" kern="0" dirty="0"/>
          </a:p>
          <a:p>
            <a:pPr marL="857250" lvl="1" indent="-457200" defTabSz="914400"/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25886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Resources</a:t>
            </a:r>
            <a:endParaRPr lang="en-US" sz="2000" dirty="0"/>
          </a:p>
        </p:txBody>
      </p:sp>
      <p:sp>
        <p:nvSpPr>
          <p:cNvPr id="4" name="AutoShape 2" descr="Image result for technical idea"/>
          <p:cNvSpPr>
            <a:spLocks noChangeAspect="1" noChangeArrowheads="1"/>
          </p:cNvSpPr>
          <p:nvPr/>
        </p:nvSpPr>
        <p:spPr bwMode="auto">
          <a:xfrm>
            <a:off x="-212172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4" descr="Image result for technical idea"/>
          <p:cNvSpPr>
            <a:spLocks noChangeAspect="1" noChangeArrowheads="1"/>
          </p:cNvSpPr>
          <p:nvPr/>
        </p:nvSpPr>
        <p:spPr bwMode="auto">
          <a:xfrm>
            <a:off x="-59772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2628" y="1375777"/>
            <a:ext cx="60928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https://www.arduino.cc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      </a:t>
            </a:r>
            <a:r>
              <a:rPr lang="en-US" sz="1600" dirty="0" smtClean="0"/>
              <a:t>Official web page for Arduino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92628" y="1840529"/>
            <a:ext cx="4770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https://www.sparkfun.com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   </a:t>
            </a:r>
            <a:r>
              <a:rPr lang="en-US" sz="1600" dirty="0" smtClean="0"/>
              <a:t>Online retailer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92628" y="2305281"/>
            <a:ext cx="4877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https://www.adafruit.com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    </a:t>
            </a:r>
            <a:r>
              <a:rPr lang="en-US" sz="1600" dirty="0" smtClean="0"/>
              <a:t>Online retailer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92629" y="2808148"/>
            <a:ext cx="5821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www.emgu.com/wiki/index.php/Main_Page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2628" y="3311715"/>
            <a:ext cx="94588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github.com/jjoyner/xinput-wrapper/blob/master/J2i.Net.XInputWrapper.sln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58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575" y="1263311"/>
            <a:ext cx="8887841" cy="4560033"/>
          </a:xfrm>
        </p:spPr>
        <p:txBody>
          <a:bodyPr/>
          <a:lstStyle/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r>
              <a:rPr lang="en-US" sz="1600" dirty="0" smtClean="0"/>
              <a:t>Something to combine hardware and software …. control the physical world with software</a:t>
            </a:r>
          </a:p>
          <a:p>
            <a:r>
              <a:rPr lang="en-US" sz="1600" dirty="0" smtClean="0"/>
              <a:t>Inexpensive</a:t>
            </a:r>
          </a:p>
          <a:p>
            <a:r>
              <a:rPr lang="en-US" sz="1600" dirty="0" smtClean="0"/>
              <a:t>Fun</a:t>
            </a:r>
          </a:p>
          <a:p>
            <a:r>
              <a:rPr lang="en-US" sz="1600" dirty="0" smtClean="0"/>
              <a:t>How about a Nerf gun turret?</a:t>
            </a:r>
            <a:endParaRPr lang="en-US" sz="1600" dirty="0"/>
          </a:p>
        </p:txBody>
      </p:sp>
      <p:sp>
        <p:nvSpPr>
          <p:cNvPr id="4" name="AutoShape 2" descr="Image result for technical ide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4" descr="Image result for technical ide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218" y="1035355"/>
            <a:ext cx="1083564" cy="12658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153" y="1395314"/>
            <a:ext cx="1550901" cy="18118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764" y="1524522"/>
            <a:ext cx="198120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4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Nerf Gun Turret?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575" y="1263311"/>
            <a:ext cx="8887841" cy="4560033"/>
          </a:xfrm>
        </p:spPr>
        <p:txBody>
          <a:bodyPr/>
          <a:lstStyle/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</p:txBody>
      </p:sp>
      <p:sp>
        <p:nvSpPr>
          <p:cNvPr id="4" name="AutoShape 2" descr="Image result for technical ide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4" descr="Image result for technical ide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074" name="Picture 2" descr="Image result for m1 tan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703" y="2854642"/>
            <a:ext cx="5504561" cy="2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4" descr="Image result for scared ide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537" y="761926"/>
            <a:ext cx="1443935" cy="1443935"/>
          </a:xfrm>
          <a:prstGeom prst="rect">
            <a:avLst/>
          </a:prstGeom>
        </p:spPr>
      </p:pic>
      <p:cxnSp>
        <p:nvCxnSpPr>
          <p:cNvPr id="7" name="Curved Connector 6"/>
          <p:cNvCxnSpPr/>
          <p:nvPr/>
        </p:nvCxnSpPr>
        <p:spPr bwMode="auto">
          <a:xfrm rot="10800000" flipV="1">
            <a:off x="7316384" y="2205860"/>
            <a:ext cx="1109019" cy="648784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 flipH="1" flipV="1">
            <a:off x="2723321" y="2675740"/>
            <a:ext cx="646043" cy="4948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H="1" flipV="1">
            <a:off x="2723309" y="3273844"/>
            <a:ext cx="643926" cy="11432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 flipH="1">
            <a:off x="2725439" y="3573145"/>
            <a:ext cx="643925" cy="15902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4" name="Picture 2" descr="Image result for m1 tan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025" y="1483893"/>
            <a:ext cx="2933697" cy="1587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/>
          <p:cNvCxnSpPr/>
          <p:nvPr/>
        </p:nvCxnSpPr>
        <p:spPr bwMode="auto">
          <a:xfrm flipH="1" flipV="1">
            <a:off x="3045272" y="1423052"/>
            <a:ext cx="705096" cy="1705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 flipH="1">
            <a:off x="3104312" y="1811163"/>
            <a:ext cx="643926" cy="101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flipH="1">
            <a:off x="3322474" y="2064929"/>
            <a:ext cx="499987" cy="27569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170" y="3614751"/>
            <a:ext cx="1034723" cy="151459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97" y="3363592"/>
            <a:ext cx="905257" cy="132508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298" y="1834800"/>
            <a:ext cx="743535" cy="108836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393" y="2005921"/>
            <a:ext cx="905257" cy="132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4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Nerf Gun Turret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575" y="1263311"/>
            <a:ext cx="8887841" cy="4560033"/>
          </a:xfrm>
        </p:spPr>
        <p:txBody>
          <a:bodyPr/>
          <a:lstStyle/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600" dirty="0" smtClean="0"/>
          </a:p>
          <a:p>
            <a:r>
              <a:rPr lang="en-US" sz="1600" dirty="0" smtClean="0"/>
              <a:t>Nerf gun placed on a swiveling platform</a:t>
            </a:r>
          </a:p>
          <a:p>
            <a:r>
              <a:rPr lang="en-US" sz="1600" dirty="0" smtClean="0"/>
              <a:t>Autonomously Track and Engage a moving target.</a:t>
            </a:r>
          </a:p>
        </p:txBody>
      </p:sp>
      <p:sp>
        <p:nvSpPr>
          <p:cNvPr id="4" name="AutoShape 2" descr="Image result for technical ide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4" descr="Image result for technical ide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092" y="1844014"/>
            <a:ext cx="3760851" cy="29464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4" y="1007279"/>
            <a:ext cx="3244596" cy="33069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943" y="4212570"/>
            <a:ext cx="905257" cy="132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1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75" y="188488"/>
            <a:ext cx="8887841" cy="914400"/>
          </a:xfrm>
        </p:spPr>
        <p:txBody>
          <a:bodyPr/>
          <a:lstStyle/>
          <a:p>
            <a:r>
              <a:rPr lang="en-US" sz="2400" dirty="0" smtClean="0"/>
              <a:t>Nerf Gun Turret := </a:t>
            </a:r>
            <a:r>
              <a:rPr lang="en-US" sz="3600" dirty="0" smtClean="0">
                <a:solidFill>
                  <a:schemeClr val="tx2">
                    <a:lumMod val="50000"/>
                  </a:schemeClr>
                </a:solidFill>
              </a:rPr>
              <a:t>gun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smtClean="0"/>
              <a:t>+ </a:t>
            </a:r>
            <a:r>
              <a:rPr lang="en-US" sz="2400" dirty="0" smtClean="0"/>
              <a:t>swivel platform + electronics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719" y="1263311"/>
            <a:ext cx="8887841" cy="4560033"/>
          </a:xfrm>
        </p:spPr>
        <p:txBody>
          <a:bodyPr/>
          <a:lstStyle/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r>
              <a:rPr lang="en-US" sz="1600" dirty="0" err="1" smtClean="0"/>
              <a:t>BOOMco</a:t>
            </a:r>
            <a:r>
              <a:rPr lang="en-US" sz="1600" dirty="0" smtClean="0"/>
              <a:t> Colossal Blitz</a:t>
            </a:r>
          </a:p>
          <a:p>
            <a:r>
              <a:rPr lang="en-US" sz="1600" dirty="0" smtClean="0"/>
              <a:t>Dual – 36 Dart magazine</a:t>
            </a:r>
          </a:p>
          <a:p>
            <a:r>
              <a:rPr lang="en-US" sz="1600" dirty="0" smtClean="0"/>
              <a:t>Fire rate of 5 darts / second</a:t>
            </a:r>
          </a:p>
          <a:p>
            <a:r>
              <a:rPr lang="en-US" sz="1600" dirty="0" smtClean="0"/>
              <a:t>Can use a computer to pull the triggers</a:t>
            </a:r>
          </a:p>
        </p:txBody>
      </p:sp>
      <p:sp>
        <p:nvSpPr>
          <p:cNvPr id="4" name="AutoShape 2" descr="Image result for technical ide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4" descr="Image result for technical ide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165" y="1102888"/>
            <a:ext cx="4462659" cy="318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25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4007" y="188488"/>
            <a:ext cx="9208008" cy="914400"/>
          </a:xfrm>
        </p:spPr>
        <p:txBody>
          <a:bodyPr/>
          <a:lstStyle/>
          <a:p>
            <a:r>
              <a:rPr lang="en-US" sz="2400" dirty="0" smtClean="0"/>
              <a:t>Nerf Gun Turret := gun </a:t>
            </a:r>
            <a:r>
              <a:rPr lang="en-US" dirty="0" smtClean="0"/>
              <a:t>+ </a:t>
            </a:r>
            <a:r>
              <a:rPr lang="en-US" sz="3600" dirty="0" smtClean="0">
                <a:solidFill>
                  <a:schemeClr val="tx2">
                    <a:lumMod val="50000"/>
                  </a:schemeClr>
                </a:solidFill>
              </a:rPr>
              <a:t>swivel platform </a:t>
            </a:r>
            <a:r>
              <a:rPr lang="en-US" dirty="0" smtClean="0"/>
              <a:t>+ electronics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575" y="1275343"/>
            <a:ext cx="8887841" cy="4560033"/>
          </a:xfrm>
        </p:spPr>
        <p:txBody>
          <a:bodyPr/>
          <a:lstStyle/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r>
              <a:rPr lang="en-US" sz="1600" dirty="0" smtClean="0"/>
              <a:t>180 degree rotation</a:t>
            </a:r>
          </a:p>
          <a:p>
            <a:r>
              <a:rPr lang="en-US" sz="1600" dirty="0" smtClean="0"/>
              <a:t>&lt; 1 second to rotate to target</a:t>
            </a:r>
          </a:p>
          <a:p>
            <a:r>
              <a:rPr lang="en-US" sz="1600" dirty="0" smtClean="0"/>
              <a:t>Inexpensive parts found at hardware store</a:t>
            </a:r>
          </a:p>
          <a:p>
            <a:pPr lvl="1"/>
            <a:r>
              <a:rPr lang="en-US" sz="1400" dirty="0" smtClean="0"/>
              <a:t>Bolts/screws</a:t>
            </a:r>
          </a:p>
          <a:p>
            <a:pPr lvl="1"/>
            <a:r>
              <a:rPr lang="en-US" sz="1400" dirty="0" smtClean="0"/>
              <a:t>Duct Tape</a:t>
            </a:r>
          </a:p>
          <a:p>
            <a:pPr marL="0" indent="0">
              <a:buNone/>
            </a:pPr>
            <a:endParaRPr lang="en-US" sz="1600" dirty="0" smtClean="0"/>
          </a:p>
        </p:txBody>
      </p:sp>
      <p:sp>
        <p:nvSpPr>
          <p:cNvPr id="4" name="AutoShape 2" descr="Image result for technical ide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4" descr="Image result for technical ide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418" y="1263311"/>
            <a:ext cx="5121051" cy="2719142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2980944" y="1402158"/>
            <a:ext cx="3182112" cy="2441448"/>
          </a:xfrm>
          <a:prstGeom prst="ellipse">
            <a:avLst/>
          </a:prstGeom>
          <a:noFill/>
          <a:ln w="698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-25000" smtClean="0">
              <a:ln>
                <a:noFill/>
              </a:ln>
              <a:solidFill>
                <a:srgbClr val="474747"/>
              </a:solidFill>
              <a:effectLst/>
              <a:latin typeface="Trebuchet MS" pitchFamily="34" charset="0"/>
              <a:ea typeface="ＭＳ Ｐゴシック" pitchFamily="1" charset="-128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1035996" y="1636776"/>
            <a:ext cx="1944948" cy="679782"/>
          </a:xfrm>
          <a:prstGeom prst="straightConnector1">
            <a:avLst/>
          </a:prstGeom>
          <a:solidFill>
            <a:schemeClr val="accent1"/>
          </a:solidFill>
          <a:ln w="66675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543" y="5263876"/>
            <a:ext cx="16764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8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75" y="188488"/>
            <a:ext cx="8887841" cy="914400"/>
          </a:xfrm>
        </p:spPr>
        <p:txBody>
          <a:bodyPr/>
          <a:lstStyle/>
          <a:p>
            <a:r>
              <a:rPr lang="en-US" sz="2400" dirty="0" smtClean="0"/>
              <a:t>Nerf Gun Turret := gun + swivel platform + </a:t>
            </a:r>
            <a:r>
              <a:rPr lang="en-US" sz="3600" dirty="0" smtClean="0">
                <a:solidFill>
                  <a:schemeClr val="tx2">
                    <a:lumMod val="50000"/>
                  </a:schemeClr>
                </a:solidFill>
              </a:rPr>
              <a:t>electronics</a:t>
            </a:r>
            <a:endParaRPr lang="en-US" sz="3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575" y="1421647"/>
            <a:ext cx="8887841" cy="4560033"/>
          </a:xfrm>
        </p:spPr>
        <p:txBody>
          <a:bodyPr/>
          <a:lstStyle/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600" dirty="0" smtClean="0"/>
          </a:p>
          <a:p>
            <a:r>
              <a:rPr lang="en-US" sz="1600" dirty="0" smtClean="0"/>
              <a:t>Arduino Uno – </a:t>
            </a:r>
            <a:r>
              <a:rPr lang="en-US" sz="1400" dirty="0" smtClean="0"/>
              <a:t>miniature computer / microcontroller</a:t>
            </a:r>
          </a:p>
          <a:p>
            <a:r>
              <a:rPr lang="en-US" sz="1600" dirty="0" smtClean="0"/>
              <a:t>2 Relays (electro-magnetic switches) </a:t>
            </a:r>
            <a:r>
              <a:rPr lang="en-US" sz="1400" dirty="0" smtClean="0"/>
              <a:t>– clicking noise from car blinkers</a:t>
            </a:r>
          </a:p>
          <a:p>
            <a:r>
              <a:rPr lang="en-US" sz="1600" dirty="0" smtClean="0"/>
              <a:t>A bunch of LEDs and resistors</a:t>
            </a:r>
          </a:p>
          <a:p>
            <a:endParaRPr lang="en-US" sz="1600" dirty="0" smtClean="0"/>
          </a:p>
          <a:p>
            <a:pPr marL="0" indent="0">
              <a:buNone/>
            </a:pPr>
            <a:endParaRPr lang="en-US" sz="1600" dirty="0" smtClean="0"/>
          </a:p>
        </p:txBody>
      </p:sp>
      <p:sp>
        <p:nvSpPr>
          <p:cNvPr id="4" name="AutoShape 2" descr="Image result for technical idea"/>
          <p:cNvSpPr>
            <a:spLocks noChangeAspect="1" noChangeArrowheads="1"/>
          </p:cNvSpPr>
          <p:nvPr/>
        </p:nvSpPr>
        <p:spPr bwMode="auto">
          <a:xfrm>
            <a:off x="155575" y="184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4" descr="Image result for technical idea"/>
          <p:cNvSpPr>
            <a:spLocks noChangeAspect="1" noChangeArrowheads="1"/>
          </p:cNvSpPr>
          <p:nvPr/>
        </p:nvSpPr>
        <p:spPr bwMode="auto">
          <a:xfrm>
            <a:off x="307975" y="15424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036" y="984313"/>
            <a:ext cx="5021580" cy="3682061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 bwMode="auto">
          <a:xfrm>
            <a:off x="3209544" y="1796262"/>
            <a:ext cx="2029968" cy="1779954"/>
          </a:xfrm>
          <a:prstGeom prst="ellipse">
            <a:avLst/>
          </a:prstGeom>
          <a:noFill/>
          <a:ln w="698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-25000" smtClean="0">
              <a:ln>
                <a:noFill/>
              </a:ln>
              <a:solidFill>
                <a:srgbClr val="474747"/>
              </a:solidFill>
              <a:effectLst/>
              <a:latin typeface="Trebuchet MS" pitchFamily="34" charset="0"/>
              <a:ea typeface="ＭＳ Ｐゴシック" pitchFamily="1" charset="-128"/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>
            <a:off x="1389888" y="1421647"/>
            <a:ext cx="1892808" cy="910073"/>
          </a:xfrm>
          <a:prstGeom prst="straightConnector1">
            <a:avLst/>
          </a:prstGeom>
          <a:solidFill>
            <a:schemeClr val="accent1"/>
          </a:solidFill>
          <a:ln w="66675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Oval 15"/>
          <p:cNvSpPr/>
          <p:nvPr/>
        </p:nvSpPr>
        <p:spPr bwMode="auto">
          <a:xfrm>
            <a:off x="2193036" y="2825343"/>
            <a:ext cx="1781880" cy="1511355"/>
          </a:xfrm>
          <a:prstGeom prst="ellipse">
            <a:avLst/>
          </a:prstGeom>
          <a:noFill/>
          <a:ln w="698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-25000" smtClean="0">
              <a:ln>
                <a:noFill/>
              </a:ln>
              <a:solidFill>
                <a:srgbClr val="474747"/>
              </a:solidFill>
              <a:effectLst/>
              <a:latin typeface="Trebuchet MS" pitchFamily="34" charset="0"/>
              <a:ea typeface="ＭＳ Ｐゴシック" pitchFamily="1" charset="-128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 flipV="1">
            <a:off x="460375" y="3951788"/>
            <a:ext cx="1859477" cy="660094"/>
          </a:xfrm>
          <a:prstGeom prst="straightConnector1">
            <a:avLst/>
          </a:prstGeom>
          <a:solidFill>
            <a:schemeClr val="accent1"/>
          </a:solidFill>
          <a:ln w="666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Oval 17"/>
          <p:cNvSpPr/>
          <p:nvPr/>
        </p:nvSpPr>
        <p:spPr bwMode="auto">
          <a:xfrm>
            <a:off x="4980432" y="2707614"/>
            <a:ext cx="2029968" cy="1779954"/>
          </a:xfrm>
          <a:prstGeom prst="ellipse">
            <a:avLst/>
          </a:prstGeom>
          <a:noFill/>
          <a:ln w="698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-25000" smtClean="0">
              <a:ln>
                <a:noFill/>
              </a:ln>
              <a:solidFill>
                <a:srgbClr val="474747"/>
              </a:solidFill>
              <a:effectLst/>
              <a:latin typeface="Trebuchet MS" pitchFamily="34" charset="0"/>
              <a:ea typeface="ＭＳ Ｐゴシック" pitchFamily="1" charset="-128"/>
            </a:endParaRPr>
          </a:p>
        </p:txBody>
      </p:sp>
      <p:cxnSp>
        <p:nvCxnSpPr>
          <p:cNvPr id="19" name="Straight Arrow Connector 18"/>
          <p:cNvCxnSpPr/>
          <p:nvPr/>
        </p:nvCxnSpPr>
        <p:spPr bwMode="auto">
          <a:xfrm flipH="1">
            <a:off x="7071684" y="3337560"/>
            <a:ext cx="1785804" cy="238656"/>
          </a:xfrm>
          <a:prstGeom prst="straightConnector1">
            <a:avLst/>
          </a:prstGeom>
          <a:solidFill>
            <a:schemeClr val="accent1"/>
          </a:solidFill>
          <a:ln w="666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38143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6" grpId="0" animBg="1"/>
      <p:bldP spid="16" grpId="1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813" y="1229432"/>
            <a:ext cx="3301465" cy="32018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Building The Gun</a:t>
            </a:r>
            <a:endParaRPr lang="en-US" sz="2400" i="1" dirty="0"/>
          </a:p>
        </p:txBody>
      </p:sp>
      <p:sp>
        <p:nvSpPr>
          <p:cNvPr id="4" name="AutoShape 2" descr="Image result for technical ide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4" descr="Image result for technical ide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63311"/>
            <a:ext cx="8458200" cy="4560033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 smtClean="0"/>
              <a:t>Steps:</a:t>
            </a:r>
          </a:p>
          <a:p>
            <a:pPr marL="0" indent="0">
              <a:buNone/>
            </a:pPr>
            <a:endParaRPr lang="en-US" b="1" u="sng" dirty="0" smtClean="0"/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Modify gun to allow Arduino to </a:t>
            </a:r>
            <a:br>
              <a:rPr lang="en-US" dirty="0" smtClean="0"/>
            </a:br>
            <a:r>
              <a:rPr lang="en-US" dirty="0" smtClean="0"/>
              <a:t>pull the trigger</a:t>
            </a:r>
            <a:br>
              <a:rPr lang="en-US" dirty="0" smtClean="0"/>
            </a:br>
            <a:endParaRPr lang="en-US" dirty="0" smtClean="0"/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Build a swivel platform (turret)</a:t>
            </a:r>
            <a:br>
              <a:rPr lang="en-US" dirty="0" smtClean="0"/>
            </a:br>
            <a:endParaRPr lang="en-US" dirty="0" smtClean="0"/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Wire the gun and turret to the Arduino</a:t>
            </a:r>
            <a:br>
              <a:rPr lang="en-US" dirty="0" smtClean="0"/>
            </a:br>
            <a:endParaRPr lang="en-US" dirty="0" smtClean="0"/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Write Arduino code to control the gun/turret</a:t>
            </a:r>
            <a:br>
              <a:rPr lang="en-US" dirty="0" smtClean="0"/>
            </a:br>
            <a:endParaRPr lang="en-US" dirty="0" smtClean="0"/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Write </a:t>
            </a:r>
            <a:r>
              <a:rPr lang="en-US" dirty="0" err="1" smtClean="0"/>
              <a:t>.net</a:t>
            </a:r>
            <a:r>
              <a:rPr lang="en-US" dirty="0" smtClean="0"/>
              <a:t> code to talk to the Arduino and camera</a:t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68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013_WKFS_PPT">
  <a:themeElements>
    <a:clrScheme name="Custom 1">
      <a:dk1>
        <a:srgbClr val="0768A9"/>
      </a:dk1>
      <a:lt1>
        <a:sysClr val="window" lastClr="FFFFFF"/>
      </a:lt1>
      <a:dk2>
        <a:srgbClr val="474747"/>
      </a:dk2>
      <a:lt2>
        <a:srgbClr val="B9B9B9"/>
      </a:lt2>
      <a:accent1>
        <a:srgbClr val="757575"/>
      </a:accent1>
      <a:accent2>
        <a:srgbClr val="0768A9"/>
      </a:accent2>
      <a:accent3>
        <a:srgbClr val="7BC143"/>
      </a:accent3>
      <a:accent4>
        <a:srgbClr val="EE4D62"/>
      </a:accent4>
      <a:accent5>
        <a:srgbClr val="56A4D9"/>
      </a:accent5>
      <a:accent6>
        <a:srgbClr val="B9B9B9"/>
      </a:accent6>
      <a:hlink>
        <a:srgbClr val="0000FF"/>
      </a:hlink>
      <a:folHlink>
        <a:srgbClr val="E8112D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-25000" smtClean="0">
            <a:ln>
              <a:noFill/>
            </a:ln>
            <a:solidFill>
              <a:srgbClr val="474747"/>
            </a:solidFill>
            <a:effectLst/>
            <a:latin typeface="Trebuchet MS" pitchFamily="34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-25000" smtClean="0">
            <a:ln>
              <a:noFill/>
            </a:ln>
            <a:solidFill>
              <a:srgbClr val="474747"/>
            </a:solidFill>
            <a:effectLst/>
            <a:latin typeface="Trebuchet MS" pitchFamily="34" charset="0"/>
            <a:ea typeface="ＭＳ Ｐゴシック" pitchFamily="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Owner xmlns="c7d3dd42-1888-4ad7-90d5-2906f21c843a">Riz Noorani</Owner>
    <Version_x0020_Update xmlns="c7d3dd42-1888-4ad7-90d5-2906f21c843a">1.0</Version_x0020_Update>
    <Description0 xmlns="c7d3dd42-1888-4ad7-90d5-2906f21c843a">Notifications Overview</Description0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023065B7FE2E44AB491AA11C3A0ADB" ma:contentTypeVersion="3" ma:contentTypeDescription="Create a new document." ma:contentTypeScope="" ma:versionID="65aaf10862dcbc7321f542e68c1a8e08">
  <xsd:schema xmlns:xsd="http://www.w3.org/2001/XMLSchema" xmlns:xs="http://www.w3.org/2001/XMLSchema" xmlns:p="http://schemas.microsoft.com/office/2006/metadata/properties" xmlns:ns2="c7d3dd42-1888-4ad7-90d5-2906f21c843a" targetNamespace="http://schemas.microsoft.com/office/2006/metadata/properties" ma:root="true" ma:fieldsID="d7fb1a393e4154b945be80ac9cafac0a" ns2:_="">
    <xsd:import namespace="c7d3dd42-1888-4ad7-90d5-2906f21c843a"/>
    <xsd:element name="properties">
      <xsd:complexType>
        <xsd:sequence>
          <xsd:element name="documentManagement">
            <xsd:complexType>
              <xsd:all>
                <xsd:element ref="ns2:Version_x0020_Update"/>
                <xsd:element ref="ns2:Owner"/>
                <xsd:element ref="ns2:Description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d3dd42-1888-4ad7-90d5-2906f21c843a" elementFormDefault="qualified">
    <xsd:import namespace="http://schemas.microsoft.com/office/2006/documentManagement/types"/>
    <xsd:import namespace="http://schemas.microsoft.com/office/infopath/2007/PartnerControls"/>
    <xsd:element name="Version_x0020_Update" ma:index="2" ma:displayName="Version #" ma:default="" ma:internalName="Version_x0020_Update">
      <xsd:simpleType>
        <xsd:restriction base="dms:Text">
          <xsd:maxLength value="32"/>
        </xsd:restriction>
      </xsd:simpleType>
    </xsd:element>
    <xsd:element name="Owner" ma:index="3" ma:displayName="Owner" ma:internalName="Owner">
      <xsd:simpleType>
        <xsd:restriction base="dms:Text">
          <xsd:maxLength value="32"/>
        </xsd:restriction>
      </xsd:simpleType>
    </xsd:element>
    <xsd:element name="Description0" ma:index="4" ma:displayName="Description" ma:description="Description" ma:internalName="Description0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7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68291F-1F9C-4975-9458-98FA76E7C2FD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c7d3dd42-1888-4ad7-90d5-2906f21c843a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16D7951-45B7-4601-879A-88713C8081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BF4E7B1-A98D-425D-9AE0-D78EDE4269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7d3dd42-1888-4ad7-90d5-2906f21c84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2013_WKFS_PPT.thmx</Template>
  <TotalTime>16077</TotalTime>
  <Words>637</Words>
  <Application>Microsoft Office PowerPoint</Application>
  <PresentationFormat>On-screen Show (4:3)</PresentationFormat>
  <Paragraphs>217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ＭＳ Ｐゴシック</vt:lpstr>
      <vt:lpstr>Arial</vt:lpstr>
      <vt:lpstr>Calibri</vt:lpstr>
      <vt:lpstr>Trebuchet MS</vt:lpstr>
      <vt:lpstr>Wingdings</vt:lpstr>
      <vt:lpstr>2013_WKFS_PPT</vt:lpstr>
      <vt:lpstr>Brown Bag  - Nerf Gun Turret</vt:lpstr>
      <vt:lpstr>Hackathon</vt:lpstr>
      <vt:lpstr>Ideas…</vt:lpstr>
      <vt:lpstr>Nerf Gun Turret?</vt:lpstr>
      <vt:lpstr>Nerf Gun Turret</vt:lpstr>
      <vt:lpstr>Nerf Gun Turret := gun + swivel platform + electronics</vt:lpstr>
      <vt:lpstr>Nerf Gun Turret := gun + swivel platform + electronics</vt:lpstr>
      <vt:lpstr>Nerf Gun Turret := gun + swivel platform + electronics</vt:lpstr>
      <vt:lpstr>Building The Gun</vt:lpstr>
      <vt:lpstr>Step 1: Modifying the gun – Demo by John</vt:lpstr>
      <vt:lpstr>Step 2: Building the Turret - Demo</vt:lpstr>
      <vt:lpstr>What is an Arduino Uno?</vt:lpstr>
      <vt:lpstr>Anatomy of an Arduino Uno</vt:lpstr>
      <vt:lpstr>Digital?  Analog?  I’m confused…</vt:lpstr>
      <vt:lpstr>Relay - Digital Switch</vt:lpstr>
      <vt:lpstr>Step 3a: Connecting the Relays - Demo</vt:lpstr>
      <vt:lpstr>Step 3b: Connecting the Servo - Demo</vt:lpstr>
      <vt:lpstr>Step 4: Programming the Arduino - Demo</vt:lpstr>
      <vt:lpstr>Step 5: Programming the .net code - Demo</vt:lpstr>
      <vt:lpstr>Demo of the gun</vt:lpstr>
      <vt:lpstr>What Peripherals are Available for the Arduino?</vt:lpstr>
      <vt:lpstr>Resources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Notifications Overview</dc:title>
  <dc:creator>administrator</dc:creator>
  <cp:lastModifiedBy>Fuller, Brian</cp:lastModifiedBy>
  <cp:revision>720</cp:revision>
  <dcterms:created xsi:type="dcterms:W3CDTF">2013-03-22T17:30:56Z</dcterms:created>
  <dcterms:modified xsi:type="dcterms:W3CDTF">2016-01-21T16:34:02Z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0x01010047023065B7FE2E44AB491AA11C3A0ADB</vt:lpwstr>
  </property>
</Properties>
</file>